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0"/>
  </p:notesMasterIdLst>
  <p:sldIdLst>
    <p:sldId id="256" r:id="rId2"/>
    <p:sldId id="259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4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BDFF"/>
    <a:srgbClr val="5DD5FF"/>
    <a:srgbClr val="FF9933"/>
    <a:srgbClr val="9EFF29"/>
    <a:srgbClr val="003635"/>
    <a:srgbClr val="00217E"/>
    <a:srgbClr val="600000"/>
    <a:srgbClr val="FF8225"/>
    <a:srgbClr val="FF2549"/>
    <a:srgbClr val="FF0D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792" autoAdjust="0"/>
  </p:normalViewPr>
  <p:slideViewPr>
    <p:cSldViewPr snapToGrid="0">
      <p:cViewPr varScale="1">
        <p:scale>
          <a:sx n="150" d="100"/>
          <a:sy n="150" d="100"/>
        </p:scale>
        <p:origin x="474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D99F21-A0AC-4675-844B-C051B5FECFB1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</dgm:pt>
    <dgm:pt modelId="{FD980111-F555-42D7-9A5C-841128DBBB10}">
      <dgm:prSet phldrT="[Texte]"/>
      <dgm:spPr/>
      <dgm:t>
        <a:bodyPr/>
        <a:lstStyle/>
        <a:p>
          <a:r>
            <a:rPr lang="en-US" dirty="0"/>
            <a:t>Each node has a given time slot </a:t>
          </a:r>
          <a:r>
            <a:rPr lang="en-US" b="1" dirty="0"/>
            <a:t>to send a header to indicate </a:t>
          </a:r>
          <a:r>
            <a:rPr lang="en-US" dirty="0"/>
            <a:t>to other nodes that it wants to send a packet</a:t>
          </a:r>
        </a:p>
      </dgm:t>
    </dgm:pt>
    <dgm:pt modelId="{52FD6D1F-3A4F-482B-99B3-0BBF64C7E385}" type="parTrans" cxnId="{DADE6E0A-6D62-4A10-85A1-5CEFFF510237}">
      <dgm:prSet/>
      <dgm:spPr/>
      <dgm:t>
        <a:bodyPr/>
        <a:lstStyle/>
        <a:p>
          <a:endParaRPr lang="en-US"/>
        </a:p>
      </dgm:t>
    </dgm:pt>
    <dgm:pt modelId="{A424457E-40D5-4276-B6B1-18E7ED3A7C46}" type="sibTrans" cxnId="{DADE6E0A-6D62-4A10-85A1-5CEFFF510237}">
      <dgm:prSet/>
      <dgm:spPr/>
      <dgm:t>
        <a:bodyPr/>
        <a:lstStyle/>
        <a:p>
          <a:endParaRPr lang="en-US"/>
        </a:p>
      </dgm:t>
    </dgm:pt>
    <dgm:pt modelId="{B07D2DB3-CE6C-4C81-8457-98D4487BEB58}">
      <dgm:prSet/>
      <dgm:spPr/>
      <dgm:t>
        <a:bodyPr/>
        <a:lstStyle/>
        <a:p>
          <a:r>
            <a:rPr lang="en-US" dirty="0"/>
            <a:t>When all nodes </a:t>
          </a:r>
          <a:r>
            <a:rPr lang="en-US" b="1" dirty="0"/>
            <a:t>receive this header</a:t>
          </a:r>
          <a:r>
            <a:rPr lang="en-US" dirty="0"/>
            <a:t>, they </a:t>
          </a:r>
          <a:r>
            <a:rPr lang="en-US" b="1" dirty="0"/>
            <a:t>switch off their radio </a:t>
          </a:r>
          <a:r>
            <a:rPr lang="en-US" dirty="0"/>
            <a:t>if they are receiving the data</a:t>
          </a:r>
        </a:p>
      </dgm:t>
    </dgm:pt>
    <dgm:pt modelId="{696F7586-E72C-4D5F-8363-6D2CD67870B3}" type="parTrans" cxnId="{356E3B26-D580-4574-9C11-A2DDAFBAC68A}">
      <dgm:prSet/>
      <dgm:spPr/>
      <dgm:t>
        <a:bodyPr/>
        <a:lstStyle/>
        <a:p>
          <a:endParaRPr lang="en-US"/>
        </a:p>
      </dgm:t>
    </dgm:pt>
    <dgm:pt modelId="{9DDCCA30-084F-49EA-9AA5-FD031CA12D46}" type="sibTrans" cxnId="{356E3B26-D580-4574-9C11-A2DDAFBAC68A}">
      <dgm:prSet/>
      <dgm:spPr/>
      <dgm:t>
        <a:bodyPr/>
        <a:lstStyle/>
        <a:p>
          <a:endParaRPr lang="en-US"/>
        </a:p>
      </dgm:t>
    </dgm:pt>
    <dgm:pt modelId="{30FD8B1E-A1C2-4423-A176-412CD380DC07}">
      <dgm:prSet/>
      <dgm:spPr/>
      <dgm:t>
        <a:bodyPr/>
        <a:lstStyle/>
        <a:p>
          <a:r>
            <a:rPr lang="en-US" dirty="0"/>
            <a:t>Finally, the node can send </a:t>
          </a:r>
          <a:r>
            <a:rPr lang="en-US" b="1" dirty="0"/>
            <a:t>his data over the medium </a:t>
          </a:r>
        </a:p>
      </dgm:t>
    </dgm:pt>
    <dgm:pt modelId="{1A96F79E-E8E6-4341-80B3-330E43F18687}" type="parTrans" cxnId="{A0277669-38A6-4E8C-B48C-39D8DB8063D4}">
      <dgm:prSet/>
      <dgm:spPr/>
      <dgm:t>
        <a:bodyPr/>
        <a:lstStyle/>
        <a:p>
          <a:endParaRPr lang="en-US"/>
        </a:p>
      </dgm:t>
    </dgm:pt>
    <dgm:pt modelId="{BDC318EF-65BD-4B44-BA1E-1E1BDD9AFF58}" type="sibTrans" cxnId="{A0277669-38A6-4E8C-B48C-39D8DB8063D4}">
      <dgm:prSet/>
      <dgm:spPr/>
      <dgm:t>
        <a:bodyPr/>
        <a:lstStyle/>
        <a:p>
          <a:endParaRPr lang="en-US"/>
        </a:p>
      </dgm:t>
    </dgm:pt>
    <dgm:pt modelId="{2DF3B5AF-D106-4DB4-9C07-E1EBE6FD4E3E}" type="pres">
      <dgm:prSet presAssocID="{D8D99F21-A0AC-4675-844B-C051B5FECFB1}" presName="Name0" presStyleCnt="0">
        <dgm:presLayoutVars>
          <dgm:dir/>
          <dgm:resizeHandles val="exact"/>
        </dgm:presLayoutVars>
      </dgm:prSet>
      <dgm:spPr/>
    </dgm:pt>
    <dgm:pt modelId="{417C392A-6D6C-40BE-B77F-D91AE409A57A}" type="pres">
      <dgm:prSet presAssocID="{FD980111-F555-42D7-9A5C-841128DBBB10}" presName="node" presStyleLbl="node1" presStyleIdx="0" presStyleCnt="3" custScaleX="169938" custScaleY="107069">
        <dgm:presLayoutVars>
          <dgm:bulletEnabled val="1"/>
        </dgm:presLayoutVars>
      </dgm:prSet>
      <dgm:spPr/>
    </dgm:pt>
    <dgm:pt modelId="{4D3843A1-55FF-49AB-8307-BF6CBBA8BFBE}" type="pres">
      <dgm:prSet presAssocID="{A424457E-40D5-4276-B6B1-18E7ED3A7C46}" presName="sibTrans" presStyleLbl="sibTrans2D1" presStyleIdx="0" presStyleCnt="2"/>
      <dgm:spPr/>
    </dgm:pt>
    <dgm:pt modelId="{8F1E4AFA-E1AB-4EF8-A823-EC9B62880D82}" type="pres">
      <dgm:prSet presAssocID="{A424457E-40D5-4276-B6B1-18E7ED3A7C46}" presName="connectorText" presStyleLbl="sibTrans2D1" presStyleIdx="0" presStyleCnt="2"/>
      <dgm:spPr/>
    </dgm:pt>
    <dgm:pt modelId="{DC072DBD-8558-4208-A349-D77D8561D18E}" type="pres">
      <dgm:prSet presAssocID="{B07D2DB3-CE6C-4C81-8457-98D4487BEB58}" presName="node" presStyleLbl="node1" presStyleIdx="1" presStyleCnt="3" custScaleX="155846" custScaleY="109018">
        <dgm:presLayoutVars>
          <dgm:bulletEnabled val="1"/>
        </dgm:presLayoutVars>
      </dgm:prSet>
      <dgm:spPr/>
    </dgm:pt>
    <dgm:pt modelId="{A209DFAE-F3A8-4DF5-AF6E-701801505EE5}" type="pres">
      <dgm:prSet presAssocID="{9DDCCA30-084F-49EA-9AA5-FD031CA12D46}" presName="sibTrans" presStyleLbl="sibTrans2D1" presStyleIdx="1" presStyleCnt="2"/>
      <dgm:spPr/>
    </dgm:pt>
    <dgm:pt modelId="{3B034D87-AA44-4B51-B2C6-A5737151B922}" type="pres">
      <dgm:prSet presAssocID="{9DDCCA30-084F-49EA-9AA5-FD031CA12D46}" presName="connectorText" presStyleLbl="sibTrans2D1" presStyleIdx="1" presStyleCnt="2"/>
      <dgm:spPr/>
    </dgm:pt>
    <dgm:pt modelId="{98440396-7A59-47B0-80A5-6FB130FD325D}" type="pres">
      <dgm:prSet presAssocID="{30FD8B1E-A1C2-4423-A176-412CD380DC07}" presName="node" presStyleLbl="node1" presStyleIdx="2" presStyleCnt="3">
        <dgm:presLayoutVars>
          <dgm:bulletEnabled val="1"/>
        </dgm:presLayoutVars>
      </dgm:prSet>
      <dgm:spPr/>
    </dgm:pt>
  </dgm:ptLst>
  <dgm:cxnLst>
    <dgm:cxn modelId="{DADE6E0A-6D62-4A10-85A1-5CEFFF510237}" srcId="{D8D99F21-A0AC-4675-844B-C051B5FECFB1}" destId="{FD980111-F555-42D7-9A5C-841128DBBB10}" srcOrd="0" destOrd="0" parTransId="{52FD6D1F-3A4F-482B-99B3-0BBF64C7E385}" sibTransId="{A424457E-40D5-4276-B6B1-18E7ED3A7C46}"/>
    <dgm:cxn modelId="{0B594F10-3CEF-45DC-911C-9413757759E5}" type="presOf" srcId="{A424457E-40D5-4276-B6B1-18E7ED3A7C46}" destId="{8F1E4AFA-E1AB-4EF8-A823-EC9B62880D82}" srcOrd="1" destOrd="0" presId="urn:microsoft.com/office/officeart/2005/8/layout/process1"/>
    <dgm:cxn modelId="{356E3B26-D580-4574-9C11-A2DDAFBAC68A}" srcId="{D8D99F21-A0AC-4675-844B-C051B5FECFB1}" destId="{B07D2DB3-CE6C-4C81-8457-98D4487BEB58}" srcOrd="1" destOrd="0" parTransId="{696F7586-E72C-4D5F-8363-6D2CD67870B3}" sibTransId="{9DDCCA30-084F-49EA-9AA5-FD031CA12D46}"/>
    <dgm:cxn modelId="{74DC732B-1754-4AE7-842B-C4FFD94DCE45}" type="presOf" srcId="{A424457E-40D5-4276-B6B1-18E7ED3A7C46}" destId="{4D3843A1-55FF-49AB-8307-BF6CBBA8BFBE}" srcOrd="0" destOrd="0" presId="urn:microsoft.com/office/officeart/2005/8/layout/process1"/>
    <dgm:cxn modelId="{A0277669-38A6-4E8C-B48C-39D8DB8063D4}" srcId="{D8D99F21-A0AC-4675-844B-C051B5FECFB1}" destId="{30FD8B1E-A1C2-4423-A176-412CD380DC07}" srcOrd="2" destOrd="0" parTransId="{1A96F79E-E8E6-4341-80B3-330E43F18687}" sibTransId="{BDC318EF-65BD-4B44-BA1E-1E1BDD9AFF58}"/>
    <dgm:cxn modelId="{26A8F258-06DC-4870-B068-8EEE73DFEA14}" type="presOf" srcId="{30FD8B1E-A1C2-4423-A176-412CD380DC07}" destId="{98440396-7A59-47B0-80A5-6FB130FD325D}" srcOrd="0" destOrd="0" presId="urn:microsoft.com/office/officeart/2005/8/layout/process1"/>
    <dgm:cxn modelId="{9AA69887-73DE-4A8B-BBAC-86899CEAC279}" type="presOf" srcId="{D8D99F21-A0AC-4675-844B-C051B5FECFB1}" destId="{2DF3B5AF-D106-4DB4-9C07-E1EBE6FD4E3E}" srcOrd="0" destOrd="0" presId="urn:microsoft.com/office/officeart/2005/8/layout/process1"/>
    <dgm:cxn modelId="{B4C037BF-6E19-419D-AD4F-6FCE214A91D0}" type="presOf" srcId="{9DDCCA30-084F-49EA-9AA5-FD031CA12D46}" destId="{3B034D87-AA44-4B51-B2C6-A5737151B922}" srcOrd="1" destOrd="0" presId="urn:microsoft.com/office/officeart/2005/8/layout/process1"/>
    <dgm:cxn modelId="{F3650DC5-3664-4860-B5D1-F1E951931966}" type="presOf" srcId="{B07D2DB3-CE6C-4C81-8457-98D4487BEB58}" destId="{DC072DBD-8558-4208-A349-D77D8561D18E}" srcOrd="0" destOrd="0" presId="urn:microsoft.com/office/officeart/2005/8/layout/process1"/>
    <dgm:cxn modelId="{051AC3D5-FA0A-4392-A523-D47F7C8D8D84}" type="presOf" srcId="{FD980111-F555-42D7-9A5C-841128DBBB10}" destId="{417C392A-6D6C-40BE-B77F-D91AE409A57A}" srcOrd="0" destOrd="0" presId="urn:microsoft.com/office/officeart/2005/8/layout/process1"/>
    <dgm:cxn modelId="{037B57E2-91C4-405F-8702-344007614731}" type="presOf" srcId="{9DDCCA30-084F-49EA-9AA5-FD031CA12D46}" destId="{A209DFAE-F3A8-4DF5-AF6E-701801505EE5}" srcOrd="0" destOrd="0" presId="urn:microsoft.com/office/officeart/2005/8/layout/process1"/>
    <dgm:cxn modelId="{ECBB918C-01B2-4879-99A6-9FB9F78F801B}" type="presParOf" srcId="{2DF3B5AF-D106-4DB4-9C07-E1EBE6FD4E3E}" destId="{417C392A-6D6C-40BE-B77F-D91AE409A57A}" srcOrd="0" destOrd="0" presId="urn:microsoft.com/office/officeart/2005/8/layout/process1"/>
    <dgm:cxn modelId="{4FCC1A12-8A12-4869-8BB8-F9A6662BC415}" type="presParOf" srcId="{2DF3B5AF-D106-4DB4-9C07-E1EBE6FD4E3E}" destId="{4D3843A1-55FF-49AB-8307-BF6CBBA8BFBE}" srcOrd="1" destOrd="0" presId="urn:microsoft.com/office/officeart/2005/8/layout/process1"/>
    <dgm:cxn modelId="{570B2E4F-1693-4E3A-889C-153F0E0BE5B0}" type="presParOf" srcId="{4D3843A1-55FF-49AB-8307-BF6CBBA8BFBE}" destId="{8F1E4AFA-E1AB-4EF8-A823-EC9B62880D82}" srcOrd="0" destOrd="0" presId="urn:microsoft.com/office/officeart/2005/8/layout/process1"/>
    <dgm:cxn modelId="{C1F2A33A-4D0C-4FB8-AD25-9B174D9D1B14}" type="presParOf" srcId="{2DF3B5AF-D106-4DB4-9C07-E1EBE6FD4E3E}" destId="{DC072DBD-8558-4208-A349-D77D8561D18E}" srcOrd="2" destOrd="0" presId="urn:microsoft.com/office/officeart/2005/8/layout/process1"/>
    <dgm:cxn modelId="{557062F1-C00C-4801-B89F-A15922E7CE67}" type="presParOf" srcId="{2DF3B5AF-D106-4DB4-9C07-E1EBE6FD4E3E}" destId="{A209DFAE-F3A8-4DF5-AF6E-701801505EE5}" srcOrd="3" destOrd="0" presId="urn:microsoft.com/office/officeart/2005/8/layout/process1"/>
    <dgm:cxn modelId="{D1B73A9D-9303-4600-918D-0DB8813C87E6}" type="presParOf" srcId="{A209DFAE-F3A8-4DF5-AF6E-701801505EE5}" destId="{3B034D87-AA44-4B51-B2C6-A5737151B922}" srcOrd="0" destOrd="0" presId="urn:microsoft.com/office/officeart/2005/8/layout/process1"/>
    <dgm:cxn modelId="{35F37F8F-C1BB-4761-9442-B1106C393E88}" type="presParOf" srcId="{2DF3B5AF-D106-4DB4-9C07-E1EBE6FD4E3E}" destId="{98440396-7A59-47B0-80A5-6FB130FD325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7F1DEC-3B3F-4BA1-A101-548575FC732D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8DA7DE-75B9-42D8-8B64-CD71CE220CAE}">
      <dgm:prSet phldrT="[Texte]"/>
      <dgm:spPr/>
      <dgm:t>
        <a:bodyPr/>
        <a:lstStyle/>
        <a:p>
          <a:r>
            <a:rPr lang="en-US" dirty="0"/>
            <a:t>Z-MAC</a:t>
          </a:r>
        </a:p>
      </dgm:t>
    </dgm:pt>
    <dgm:pt modelId="{6B43974A-7D3F-427A-B37E-72392BFE12C4}" type="parTrans" cxnId="{1F670C0C-7A8B-4C08-BF41-3E2BF15BB7E5}">
      <dgm:prSet/>
      <dgm:spPr/>
      <dgm:t>
        <a:bodyPr/>
        <a:lstStyle/>
        <a:p>
          <a:endParaRPr lang="en-US"/>
        </a:p>
      </dgm:t>
    </dgm:pt>
    <dgm:pt modelId="{0211C19E-C014-44EB-B6C2-4100B40B438C}" type="sibTrans" cxnId="{1F670C0C-7A8B-4C08-BF41-3E2BF15BB7E5}">
      <dgm:prSet/>
      <dgm:spPr/>
      <dgm:t>
        <a:bodyPr/>
        <a:lstStyle/>
        <a:p>
          <a:endParaRPr lang="en-US"/>
        </a:p>
      </dgm:t>
    </dgm:pt>
    <dgm:pt modelId="{8F91281E-E838-42B8-953F-FA262F35E30B}">
      <dgm:prSet phldrT="[Texte]"/>
      <dgm:spPr/>
      <dgm:t>
        <a:bodyPr/>
        <a:lstStyle/>
        <a:p>
          <a:r>
            <a:rPr lang="en-US" dirty="0"/>
            <a:t>Allocate time slot to nodes as in TDMA</a:t>
          </a:r>
        </a:p>
      </dgm:t>
    </dgm:pt>
    <dgm:pt modelId="{F4994512-5EDC-482E-B697-17B9AC741C8D}" type="parTrans" cxnId="{530315F3-35F6-4A34-B03C-C5B363814353}">
      <dgm:prSet/>
      <dgm:spPr/>
      <dgm:t>
        <a:bodyPr/>
        <a:lstStyle/>
        <a:p>
          <a:endParaRPr lang="en-US"/>
        </a:p>
      </dgm:t>
    </dgm:pt>
    <dgm:pt modelId="{2A99722E-297B-439D-AD0E-0414A1040746}" type="sibTrans" cxnId="{530315F3-35F6-4A34-B03C-C5B363814353}">
      <dgm:prSet/>
      <dgm:spPr/>
      <dgm:t>
        <a:bodyPr/>
        <a:lstStyle/>
        <a:p>
          <a:endParaRPr lang="en-US"/>
        </a:p>
      </dgm:t>
    </dgm:pt>
    <dgm:pt modelId="{7721BEC2-4DA4-4603-8529-E829CDE4E065}">
      <dgm:prSet phldrT="[Texte]"/>
      <dgm:spPr/>
      <dgm:t>
        <a:bodyPr/>
        <a:lstStyle/>
        <a:p>
          <a:r>
            <a:rPr lang="en-US" dirty="0"/>
            <a:t>Node can also emit </a:t>
          </a:r>
          <a:r>
            <a:rPr lang="en-US" dirty="0">
              <a:sym typeface="Wingdings" panose="05000000000000000000" pitchFamily="2" charset="2"/>
            </a:rPr>
            <a:t> it is not their time slot </a:t>
          </a:r>
          <a:r>
            <a:rPr lang="en-US" dirty="0"/>
            <a:t> </a:t>
          </a:r>
        </a:p>
      </dgm:t>
    </dgm:pt>
    <dgm:pt modelId="{A1CC3CCE-2F0C-43B5-B010-FE4EBCA7516B}" type="parTrans" cxnId="{6BFF246A-480F-41E0-91A1-B86020FA3F96}">
      <dgm:prSet/>
      <dgm:spPr/>
      <dgm:t>
        <a:bodyPr/>
        <a:lstStyle/>
        <a:p>
          <a:endParaRPr lang="en-US"/>
        </a:p>
      </dgm:t>
    </dgm:pt>
    <dgm:pt modelId="{8DD0B533-400D-42FA-B5BF-E3544FF61AA5}" type="sibTrans" cxnId="{6BFF246A-480F-41E0-91A1-B86020FA3F96}">
      <dgm:prSet/>
      <dgm:spPr/>
      <dgm:t>
        <a:bodyPr/>
        <a:lstStyle/>
        <a:p>
          <a:endParaRPr lang="en-US"/>
        </a:p>
      </dgm:t>
    </dgm:pt>
    <dgm:pt modelId="{DBE2BF4D-B708-4E6E-84E0-8487DC91672F}">
      <dgm:prSet/>
      <dgm:spPr/>
      <dgm:t>
        <a:bodyPr/>
        <a:lstStyle/>
        <a:p>
          <a:r>
            <a:rPr lang="en-US" dirty="0"/>
            <a:t>Robust to synchronization errors, slot assignment failures</a:t>
          </a:r>
        </a:p>
      </dgm:t>
    </dgm:pt>
    <dgm:pt modelId="{08591D63-BDC5-4FB3-9A89-CCC63EE614C7}" type="parTrans" cxnId="{59E961F2-1ACF-4BD0-8334-2007353FD606}">
      <dgm:prSet/>
      <dgm:spPr/>
      <dgm:t>
        <a:bodyPr/>
        <a:lstStyle/>
        <a:p>
          <a:endParaRPr lang="en-US"/>
        </a:p>
      </dgm:t>
    </dgm:pt>
    <dgm:pt modelId="{EE960A5C-C0CD-4E52-8D54-46B922BBF57C}" type="sibTrans" cxnId="{59E961F2-1ACF-4BD0-8334-2007353FD606}">
      <dgm:prSet/>
      <dgm:spPr/>
      <dgm:t>
        <a:bodyPr/>
        <a:lstStyle/>
        <a:p>
          <a:endParaRPr lang="en-US"/>
        </a:p>
      </dgm:t>
    </dgm:pt>
    <dgm:pt modelId="{7BBDED9F-B22C-4ECA-B6EF-ECB701B20ECF}" type="pres">
      <dgm:prSet presAssocID="{AD7F1DEC-3B3F-4BA1-A101-548575FC732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A213754-3FDC-4259-8043-857AF2DBCD0A}" type="pres">
      <dgm:prSet presAssocID="{078DA7DE-75B9-42D8-8B64-CD71CE220CAE}" presName="root1" presStyleCnt="0"/>
      <dgm:spPr/>
    </dgm:pt>
    <dgm:pt modelId="{42A53F2C-141F-440E-9BE8-7D65EAF511BE}" type="pres">
      <dgm:prSet presAssocID="{078DA7DE-75B9-42D8-8B64-CD71CE220CAE}" presName="LevelOneTextNode" presStyleLbl="node0" presStyleIdx="0" presStyleCnt="1">
        <dgm:presLayoutVars>
          <dgm:chPref val="3"/>
        </dgm:presLayoutVars>
      </dgm:prSet>
      <dgm:spPr/>
    </dgm:pt>
    <dgm:pt modelId="{BF24B559-900D-4F50-8928-84E963D83895}" type="pres">
      <dgm:prSet presAssocID="{078DA7DE-75B9-42D8-8B64-CD71CE220CAE}" presName="level2hierChild" presStyleCnt="0"/>
      <dgm:spPr/>
    </dgm:pt>
    <dgm:pt modelId="{007F3036-F8BB-4315-8F24-B4464570D4AF}" type="pres">
      <dgm:prSet presAssocID="{F4994512-5EDC-482E-B697-17B9AC741C8D}" presName="conn2-1" presStyleLbl="parChTrans1D2" presStyleIdx="0" presStyleCnt="3"/>
      <dgm:spPr/>
    </dgm:pt>
    <dgm:pt modelId="{5425A557-C175-4689-86F0-453A603D7109}" type="pres">
      <dgm:prSet presAssocID="{F4994512-5EDC-482E-B697-17B9AC741C8D}" presName="connTx" presStyleLbl="parChTrans1D2" presStyleIdx="0" presStyleCnt="3"/>
      <dgm:spPr/>
    </dgm:pt>
    <dgm:pt modelId="{FD319299-876C-41AF-97EE-AFF9F096D5F9}" type="pres">
      <dgm:prSet presAssocID="{8F91281E-E838-42B8-953F-FA262F35E30B}" presName="root2" presStyleCnt="0"/>
      <dgm:spPr/>
    </dgm:pt>
    <dgm:pt modelId="{F2883654-D147-49C3-B943-937D5CD95D09}" type="pres">
      <dgm:prSet presAssocID="{8F91281E-E838-42B8-953F-FA262F35E30B}" presName="LevelTwoTextNode" presStyleLbl="node2" presStyleIdx="0" presStyleCnt="3">
        <dgm:presLayoutVars>
          <dgm:chPref val="3"/>
        </dgm:presLayoutVars>
      </dgm:prSet>
      <dgm:spPr/>
    </dgm:pt>
    <dgm:pt modelId="{23CA95C9-F47A-4F87-BC66-A75756B8CD27}" type="pres">
      <dgm:prSet presAssocID="{8F91281E-E838-42B8-953F-FA262F35E30B}" presName="level3hierChild" presStyleCnt="0"/>
      <dgm:spPr/>
    </dgm:pt>
    <dgm:pt modelId="{AFD8580E-DB4D-4AA2-9BAC-CFD55F596547}" type="pres">
      <dgm:prSet presAssocID="{A1CC3CCE-2F0C-43B5-B010-FE4EBCA7516B}" presName="conn2-1" presStyleLbl="parChTrans1D2" presStyleIdx="1" presStyleCnt="3"/>
      <dgm:spPr/>
    </dgm:pt>
    <dgm:pt modelId="{B01291EC-7D41-40CF-BA65-210B73D706F0}" type="pres">
      <dgm:prSet presAssocID="{A1CC3CCE-2F0C-43B5-B010-FE4EBCA7516B}" presName="connTx" presStyleLbl="parChTrans1D2" presStyleIdx="1" presStyleCnt="3"/>
      <dgm:spPr/>
    </dgm:pt>
    <dgm:pt modelId="{75D56C4B-2F27-4353-B41F-1E19968F3A0E}" type="pres">
      <dgm:prSet presAssocID="{7721BEC2-4DA4-4603-8529-E829CDE4E065}" presName="root2" presStyleCnt="0"/>
      <dgm:spPr/>
    </dgm:pt>
    <dgm:pt modelId="{5C4267EE-C329-472D-B91E-281F2689B101}" type="pres">
      <dgm:prSet presAssocID="{7721BEC2-4DA4-4603-8529-E829CDE4E065}" presName="LevelTwoTextNode" presStyleLbl="node2" presStyleIdx="1" presStyleCnt="3">
        <dgm:presLayoutVars>
          <dgm:chPref val="3"/>
        </dgm:presLayoutVars>
      </dgm:prSet>
      <dgm:spPr/>
    </dgm:pt>
    <dgm:pt modelId="{2E8E1A16-F108-4489-B2F2-DB68EC0BD5F7}" type="pres">
      <dgm:prSet presAssocID="{7721BEC2-4DA4-4603-8529-E829CDE4E065}" presName="level3hierChild" presStyleCnt="0"/>
      <dgm:spPr/>
    </dgm:pt>
    <dgm:pt modelId="{76FE9AC8-7BE3-4018-8E0A-2EADE821B6DF}" type="pres">
      <dgm:prSet presAssocID="{08591D63-BDC5-4FB3-9A89-CCC63EE614C7}" presName="conn2-1" presStyleLbl="parChTrans1D2" presStyleIdx="2" presStyleCnt="3"/>
      <dgm:spPr/>
    </dgm:pt>
    <dgm:pt modelId="{28FAAE0A-35F8-4FC8-8350-16027F968EDB}" type="pres">
      <dgm:prSet presAssocID="{08591D63-BDC5-4FB3-9A89-CCC63EE614C7}" presName="connTx" presStyleLbl="parChTrans1D2" presStyleIdx="2" presStyleCnt="3"/>
      <dgm:spPr/>
    </dgm:pt>
    <dgm:pt modelId="{8D6D8C0C-B77C-44D8-9D66-0F19735C7CB1}" type="pres">
      <dgm:prSet presAssocID="{DBE2BF4D-B708-4E6E-84E0-8487DC91672F}" presName="root2" presStyleCnt="0"/>
      <dgm:spPr/>
    </dgm:pt>
    <dgm:pt modelId="{D9953C79-A387-4689-B566-A07C02AF4C07}" type="pres">
      <dgm:prSet presAssocID="{DBE2BF4D-B708-4E6E-84E0-8487DC91672F}" presName="LevelTwoTextNode" presStyleLbl="node2" presStyleIdx="2" presStyleCnt="3">
        <dgm:presLayoutVars>
          <dgm:chPref val="3"/>
        </dgm:presLayoutVars>
      </dgm:prSet>
      <dgm:spPr/>
    </dgm:pt>
    <dgm:pt modelId="{D8EC3735-E22C-4119-8B8F-F7C93F6F3C69}" type="pres">
      <dgm:prSet presAssocID="{DBE2BF4D-B708-4E6E-84E0-8487DC91672F}" presName="level3hierChild" presStyleCnt="0"/>
      <dgm:spPr/>
    </dgm:pt>
  </dgm:ptLst>
  <dgm:cxnLst>
    <dgm:cxn modelId="{FE78EC02-358F-4563-904A-90CBB93C7E23}" type="presOf" srcId="{A1CC3CCE-2F0C-43B5-B010-FE4EBCA7516B}" destId="{B01291EC-7D41-40CF-BA65-210B73D706F0}" srcOrd="1" destOrd="0" presId="urn:microsoft.com/office/officeart/2008/layout/HorizontalMultiLevelHierarchy"/>
    <dgm:cxn modelId="{1F670C0C-7A8B-4C08-BF41-3E2BF15BB7E5}" srcId="{AD7F1DEC-3B3F-4BA1-A101-548575FC732D}" destId="{078DA7DE-75B9-42D8-8B64-CD71CE220CAE}" srcOrd="0" destOrd="0" parTransId="{6B43974A-7D3F-427A-B37E-72392BFE12C4}" sibTransId="{0211C19E-C014-44EB-B6C2-4100B40B438C}"/>
    <dgm:cxn modelId="{0E04225F-3F5A-41DD-B98D-41F09C7DDA1B}" type="presOf" srcId="{08591D63-BDC5-4FB3-9A89-CCC63EE614C7}" destId="{28FAAE0A-35F8-4FC8-8350-16027F968EDB}" srcOrd="1" destOrd="0" presId="urn:microsoft.com/office/officeart/2008/layout/HorizontalMultiLevelHierarchy"/>
    <dgm:cxn modelId="{C7C08B63-EF21-4765-881D-5CC3FCF628B3}" type="presOf" srcId="{7721BEC2-4DA4-4603-8529-E829CDE4E065}" destId="{5C4267EE-C329-472D-B91E-281F2689B101}" srcOrd="0" destOrd="0" presId="urn:microsoft.com/office/officeart/2008/layout/HorizontalMultiLevelHierarchy"/>
    <dgm:cxn modelId="{A733A043-7838-45AA-890C-CB1A7E236E9C}" type="presOf" srcId="{A1CC3CCE-2F0C-43B5-B010-FE4EBCA7516B}" destId="{AFD8580E-DB4D-4AA2-9BAC-CFD55F596547}" srcOrd="0" destOrd="0" presId="urn:microsoft.com/office/officeart/2008/layout/HorizontalMultiLevelHierarchy"/>
    <dgm:cxn modelId="{CC95AE49-3602-4D09-AD65-65D584453137}" type="presOf" srcId="{DBE2BF4D-B708-4E6E-84E0-8487DC91672F}" destId="{D9953C79-A387-4689-B566-A07C02AF4C07}" srcOrd="0" destOrd="0" presId="urn:microsoft.com/office/officeart/2008/layout/HorizontalMultiLevelHierarchy"/>
    <dgm:cxn modelId="{6BFF246A-480F-41E0-91A1-B86020FA3F96}" srcId="{078DA7DE-75B9-42D8-8B64-CD71CE220CAE}" destId="{7721BEC2-4DA4-4603-8529-E829CDE4E065}" srcOrd="1" destOrd="0" parTransId="{A1CC3CCE-2F0C-43B5-B010-FE4EBCA7516B}" sibTransId="{8DD0B533-400D-42FA-B5BF-E3544FF61AA5}"/>
    <dgm:cxn modelId="{6D9D2851-F0DC-4BE8-AB08-21BD5FB7A8D9}" type="presOf" srcId="{AD7F1DEC-3B3F-4BA1-A101-548575FC732D}" destId="{7BBDED9F-B22C-4ECA-B6EF-ECB701B20ECF}" srcOrd="0" destOrd="0" presId="urn:microsoft.com/office/officeart/2008/layout/HorizontalMultiLevelHierarchy"/>
    <dgm:cxn modelId="{B45B838F-3204-4F4B-B92C-CA511850AD3B}" type="presOf" srcId="{F4994512-5EDC-482E-B697-17B9AC741C8D}" destId="{5425A557-C175-4689-86F0-453A603D7109}" srcOrd="1" destOrd="0" presId="urn:microsoft.com/office/officeart/2008/layout/HorizontalMultiLevelHierarchy"/>
    <dgm:cxn modelId="{E7227798-739E-4969-BB0B-08936D320344}" type="presOf" srcId="{8F91281E-E838-42B8-953F-FA262F35E30B}" destId="{F2883654-D147-49C3-B943-937D5CD95D09}" srcOrd="0" destOrd="0" presId="urn:microsoft.com/office/officeart/2008/layout/HorizontalMultiLevelHierarchy"/>
    <dgm:cxn modelId="{F038C0CB-47C7-458E-993B-9E86719B5C13}" type="presOf" srcId="{078DA7DE-75B9-42D8-8B64-CD71CE220CAE}" destId="{42A53F2C-141F-440E-9BE8-7D65EAF511BE}" srcOrd="0" destOrd="0" presId="urn:microsoft.com/office/officeart/2008/layout/HorizontalMultiLevelHierarchy"/>
    <dgm:cxn modelId="{35D112E7-CBF1-4CB2-9936-2138284EC086}" type="presOf" srcId="{F4994512-5EDC-482E-B697-17B9AC741C8D}" destId="{007F3036-F8BB-4315-8F24-B4464570D4AF}" srcOrd="0" destOrd="0" presId="urn:microsoft.com/office/officeart/2008/layout/HorizontalMultiLevelHierarchy"/>
    <dgm:cxn modelId="{59E961F2-1ACF-4BD0-8334-2007353FD606}" srcId="{078DA7DE-75B9-42D8-8B64-CD71CE220CAE}" destId="{DBE2BF4D-B708-4E6E-84E0-8487DC91672F}" srcOrd="2" destOrd="0" parTransId="{08591D63-BDC5-4FB3-9A89-CCC63EE614C7}" sibTransId="{EE960A5C-C0CD-4E52-8D54-46B922BBF57C}"/>
    <dgm:cxn modelId="{530315F3-35F6-4A34-B03C-C5B363814353}" srcId="{078DA7DE-75B9-42D8-8B64-CD71CE220CAE}" destId="{8F91281E-E838-42B8-953F-FA262F35E30B}" srcOrd="0" destOrd="0" parTransId="{F4994512-5EDC-482E-B697-17B9AC741C8D}" sibTransId="{2A99722E-297B-439D-AD0E-0414A1040746}"/>
    <dgm:cxn modelId="{695553F5-79EA-4E92-B495-E009268B48A5}" type="presOf" srcId="{08591D63-BDC5-4FB3-9A89-CCC63EE614C7}" destId="{76FE9AC8-7BE3-4018-8E0A-2EADE821B6DF}" srcOrd="0" destOrd="0" presId="urn:microsoft.com/office/officeart/2008/layout/HorizontalMultiLevelHierarchy"/>
    <dgm:cxn modelId="{150E5AA0-E7E9-4704-9567-F5344E10699E}" type="presParOf" srcId="{7BBDED9F-B22C-4ECA-B6EF-ECB701B20ECF}" destId="{0A213754-3FDC-4259-8043-857AF2DBCD0A}" srcOrd="0" destOrd="0" presId="urn:microsoft.com/office/officeart/2008/layout/HorizontalMultiLevelHierarchy"/>
    <dgm:cxn modelId="{9982314C-E3DA-4B78-B71C-2324D6A84AB7}" type="presParOf" srcId="{0A213754-3FDC-4259-8043-857AF2DBCD0A}" destId="{42A53F2C-141F-440E-9BE8-7D65EAF511BE}" srcOrd="0" destOrd="0" presId="urn:microsoft.com/office/officeart/2008/layout/HorizontalMultiLevelHierarchy"/>
    <dgm:cxn modelId="{AA4C13B3-C504-4D75-AE48-534FEE4C5F76}" type="presParOf" srcId="{0A213754-3FDC-4259-8043-857AF2DBCD0A}" destId="{BF24B559-900D-4F50-8928-84E963D83895}" srcOrd="1" destOrd="0" presId="urn:microsoft.com/office/officeart/2008/layout/HorizontalMultiLevelHierarchy"/>
    <dgm:cxn modelId="{C481E4F1-4CAC-48C9-BCD3-D9751A472EE7}" type="presParOf" srcId="{BF24B559-900D-4F50-8928-84E963D83895}" destId="{007F3036-F8BB-4315-8F24-B4464570D4AF}" srcOrd="0" destOrd="0" presId="urn:microsoft.com/office/officeart/2008/layout/HorizontalMultiLevelHierarchy"/>
    <dgm:cxn modelId="{1C8785DA-A5C3-4CCA-A77D-290E9360916B}" type="presParOf" srcId="{007F3036-F8BB-4315-8F24-B4464570D4AF}" destId="{5425A557-C175-4689-86F0-453A603D7109}" srcOrd="0" destOrd="0" presId="urn:microsoft.com/office/officeart/2008/layout/HorizontalMultiLevelHierarchy"/>
    <dgm:cxn modelId="{09661447-C60F-4DC4-98E3-858630D38C7A}" type="presParOf" srcId="{BF24B559-900D-4F50-8928-84E963D83895}" destId="{FD319299-876C-41AF-97EE-AFF9F096D5F9}" srcOrd="1" destOrd="0" presId="urn:microsoft.com/office/officeart/2008/layout/HorizontalMultiLevelHierarchy"/>
    <dgm:cxn modelId="{EBEA96FF-AFEF-4DAD-8FF9-7E661B13B35A}" type="presParOf" srcId="{FD319299-876C-41AF-97EE-AFF9F096D5F9}" destId="{F2883654-D147-49C3-B943-937D5CD95D09}" srcOrd="0" destOrd="0" presId="urn:microsoft.com/office/officeart/2008/layout/HorizontalMultiLevelHierarchy"/>
    <dgm:cxn modelId="{37418A0E-F93A-4AB8-82F0-55BEB3882731}" type="presParOf" srcId="{FD319299-876C-41AF-97EE-AFF9F096D5F9}" destId="{23CA95C9-F47A-4F87-BC66-A75756B8CD27}" srcOrd="1" destOrd="0" presId="urn:microsoft.com/office/officeart/2008/layout/HorizontalMultiLevelHierarchy"/>
    <dgm:cxn modelId="{D3FF0A63-AC10-4EEC-BCA7-6CE8D06BE0B3}" type="presParOf" srcId="{BF24B559-900D-4F50-8928-84E963D83895}" destId="{AFD8580E-DB4D-4AA2-9BAC-CFD55F596547}" srcOrd="2" destOrd="0" presId="urn:microsoft.com/office/officeart/2008/layout/HorizontalMultiLevelHierarchy"/>
    <dgm:cxn modelId="{4B9F7CC3-BE67-4E3C-AD8B-789F864A564C}" type="presParOf" srcId="{AFD8580E-DB4D-4AA2-9BAC-CFD55F596547}" destId="{B01291EC-7D41-40CF-BA65-210B73D706F0}" srcOrd="0" destOrd="0" presId="urn:microsoft.com/office/officeart/2008/layout/HorizontalMultiLevelHierarchy"/>
    <dgm:cxn modelId="{F5B25E80-5CD8-4E44-A44C-432B69AB6FC4}" type="presParOf" srcId="{BF24B559-900D-4F50-8928-84E963D83895}" destId="{75D56C4B-2F27-4353-B41F-1E19968F3A0E}" srcOrd="3" destOrd="0" presId="urn:microsoft.com/office/officeart/2008/layout/HorizontalMultiLevelHierarchy"/>
    <dgm:cxn modelId="{8DF5385E-2A6C-46B7-B94D-2B729FA80132}" type="presParOf" srcId="{75D56C4B-2F27-4353-B41F-1E19968F3A0E}" destId="{5C4267EE-C329-472D-B91E-281F2689B101}" srcOrd="0" destOrd="0" presId="urn:microsoft.com/office/officeart/2008/layout/HorizontalMultiLevelHierarchy"/>
    <dgm:cxn modelId="{42780001-06C1-4B81-9E42-8D61751698A2}" type="presParOf" srcId="{75D56C4B-2F27-4353-B41F-1E19968F3A0E}" destId="{2E8E1A16-F108-4489-B2F2-DB68EC0BD5F7}" srcOrd="1" destOrd="0" presId="urn:microsoft.com/office/officeart/2008/layout/HorizontalMultiLevelHierarchy"/>
    <dgm:cxn modelId="{FC173DD1-DA8C-4C27-9846-5BC6A32749D6}" type="presParOf" srcId="{BF24B559-900D-4F50-8928-84E963D83895}" destId="{76FE9AC8-7BE3-4018-8E0A-2EADE821B6DF}" srcOrd="4" destOrd="0" presId="urn:microsoft.com/office/officeart/2008/layout/HorizontalMultiLevelHierarchy"/>
    <dgm:cxn modelId="{DF08F6BF-3C26-4DC0-BE17-20E5CE8AF989}" type="presParOf" srcId="{76FE9AC8-7BE3-4018-8E0A-2EADE821B6DF}" destId="{28FAAE0A-35F8-4FC8-8350-16027F968EDB}" srcOrd="0" destOrd="0" presId="urn:microsoft.com/office/officeart/2008/layout/HorizontalMultiLevelHierarchy"/>
    <dgm:cxn modelId="{007175EF-ADD8-486B-B067-E6546F2F1BF3}" type="presParOf" srcId="{BF24B559-900D-4F50-8928-84E963D83895}" destId="{8D6D8C0C-B77C-44D8-9D66-0F19735C7CB1}" srcOrd="5" destOrd="0" presId="urn:microsoft.com/office/officeart/2008/layout/HorizontalMultiLevelHierarchy"/>
    <dgm:cxn modelId="{6D0C6265-9B7B-479D-A19C-3F48D0034859}" type="presParOf" srcId="{8D6D8C0C-B77C-44D8-9D66-0F19735C7CB1}" destId="{D9953C79-A387-4689-B566-A07C02AF4C07}" srcOrd="0" destOrd="0" presId="urn:microsoft.com/office/officeart/2008/layout/HorizontalMultiLevelHierarchy"/>
    <dgm:cxn modelId="{A91875A9-7FBD-406A-8EDF-43C002C83D0F}" type="presParOf" srcId="{8D6D8C0C-B77C-44D8-9D66-0F19735C7CB1}" destId="{D8EC3735-E22C-4119-8B8F-F7C93F6F3C6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4E3925-BE94-4864-9FE2-783973A72198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69D67B9C-13EF-4012-838B-DA56CCB456F1}">
      <dgm:prSet phldrT="[Texte]"/>
      <dgm:spPr/>
      <dgm:t>
        <a:bodyPr/>
        <a:lstStyle/>
        <a:p>
          <a:r>
            <a:rPr lang="en-US" dirty="0"/>
            <a:t>A lot of MAC protocols for WSN</a:t>
          </a:r>
        </a:p>
      </dgm:t>
    </dgm:pt>
    <dgm:pt modelId="{B6B58B98-A64F-4747-9B6A-55DB81F727DF}" type="parTrans" cxnId="{91FEE123-05EF-41B7-9EA9-65029751129A}">
      <dgm:prSet/>
      <dgm:spPr/>
      <dgm:t>
        <a:bodyPr/>
        <a:lstStyle/>
        <a:p>
          <a:endParaRPr lang="en-US"/>
        </a:p>
      </dgm:t>
    </dgm:pt>
    <dgm:pt modelId="{C6811B11-D1D6-4CEC-9B97-78717824E53F}" type="sibTrans" cxnId="{91FEE123-05EF-41B7-9EA9-65029751129A}">
      <dgm:prSet/>
      <dgm:spPr/>
      <dgm:t>
        <a:bodyPr/>
        <a:lstStyle/>
        <a:p>
          <a:endParaRPr lang="en-US"/>
        </a:p>
      </dgm:t>
    </dgm:pt>
    <dgm:pt modelId="{0F1E269D-C424-4F30-BE26-1DB1FAFC52B1}">
      <dgm:prSet phldrT="[Texte]"/>
      <dgm:spPr/>
      <dgm:t>
        <a:bodyPr/>
        <a:lstStyle/>
        <a:p>
          <a:r>
            <a:rPr lang="en-US" dirty="0"/>
            <a:t>There is a MAC protocol for each use case and requirements of a system</a:t>
          </a:r>
        </a:p>
      </dgm:t>
    </dgm:pt>
    <dgm:pt modelId="{B0C3F350-519C-4421-87E9-82AF3F86A843}" type="parTrans" cxnId="{5D64941B-F498-41B5-9868-182E9F4CB055}">
      <dgm:prSet/>
      <dgm:spPr/>
      <dgm:t>
        <a:bodyPr/>
        <a:lstStyle/>
        <a:p>
          <a:endParaRPr lang="en-US"/>
        </a:p>
      </dgm:t>
    </dgm:pt>
    <dgm:pt modelId="{6CD235A4-6BA1-4D58-96BB-624BF20904B8}" type="sibTrans" cxnId="{5D64941B-F498-41B5-9868-182E9F4CB055}">
      <dgm:prSet/>
      <dgm:spPr/>
      <dgm:t>
        <a:bodyPr/>
        <a:lstStyle/>
        <a:p>
          <a:endParaRPr lang="en-US"/>
        </a:p>
      </dgm:t>
    </dgm:pt>
    <dgm:pt modelId="{5A45D401-0F35-41FF-994C-D6B76FF288FE}">
      <dgm:prSet phldrT="[Texte]"/>
      <dgm:spPr/>
      <dgm:t>
        <a:bodyPr/>
        <a:lstStyle/>
        <a:p>
          <a:r>
            <a:rPr lang="en-US" dirty="0"/>
            <a:t>Thanks, you ! </a:t>
          </a:r>
        </a:p>
      </dgm:t>
    </dgm:pt>
    <dgm:pt modelId="{A57A54BB-41A8-4542-A408-A6480B8A5757}" type="parTrans" cxnId="{980CF771-514F-4189-AFE2-9E496B089C1E}">
      <dgm:prSet/>
      <dgm:spPr/>
      <dgm:t>
        <a:bodyPr/>
        <a:lstStyle/>
        <a:p>
          <a:endParaRPr lang="en-US"/>
        </a:p>
      </dgm:t>
    </dgm:pt>
    <dgm:pt modelId="{3BA1B5E6-F9F8-413F-B622-6D3577013E37}" type="sibTrans" cxnId="{980CF771-514F-4189-AFE2-9E496B089C1E}">
      <dgm:prSet/>
      <dgm:spPr/>
      <dgm:t>
        <a:bodyPr/>
        <a:lstStyle/>
        <a:p>
          <a:endParaRPr lang="en-US"/>
        </a:p>
      </dgm:t>
    </dgm:pt>
    <dgm:pt modelId="{564F1B70-3A49-47CB-A66C-8F892C4F816F}" type="pres">
      <dgm:prSet presAssocID="{894E3925-BE94-4864-9FE2-783973A72198}" presName="CompostProcess" presStyleCnt="0">
        <dgm:presLayoutVars>
          <dgm:dir/>
          <dgm:resizeHandles val="exact"/>
        </dgm:presLayoutVars>
      </dgm:prSet>
      <dgm:spPr/>
    </dgm:pt>
    <dgm:pt modelId="{5A728A4A-09CE-4D6B-9CD4-1125A8D58CEE}" type="pres">
      <dgm:prSet presAssocID="{894E3925-BE94-4864-9FE2-783973A72198}" presName="arrow" presStyleLbl="bgShp" presStyleIdx="0" presStyleCnt="1"/>
      <dgm:spPr/>
    </dgm:pt>
    <dgm:pt modelId="{69319F59-0A50-4D2B-9D75-40DE50D15730}" type="pres">
      <dgm:prSet presAssocID="{894E3925-BE94-4864-9FE2-783973A72198}" presName="linearProcess" presStyleCnt="0"/>
      <dgm:spPr/>
    </dgm:pt>
    <dgm:pt modelId="{309EF1BF-F499-4F81-89DD-0F878D80DCF0}" type="pres">
      <dgm:prSet presAssocID="{69D67B9C-13EF-4012-838B-DA56CCB456F1}" presName="textNode" presStyleLbl="node1" presStyleIdx="0" presStyleCnt="3">
        <dgm:presLayoutVars>
          <dgm:bulletEnabled val="1"/>
        </dgm:presLayoutVars>
      </dgm:prSet>
      <dgm:spPr/>
    </dgm:pt>
    <dgm:pt modelId="{07D6E9CA-4980-44F9-87C8-3F5F6B0D98C9}" type="pres">
      <dgm:prSet presAssocID="{C6811B11-D1D6-4CEC-9B97-78717824E53F}" presName="sibTrans" presStyleCnt="0"/>
      <dgm:spPr/>
    </dgm:pt>
    <dgm:pt modelId="{7821EC71-0FD6-4089-A9C2-AD6741E74F13}" type="pres">
      <dgm:prSet presAssocID="{0F1E269D-C424-4F30-BE26-1DB1FAFC52B1}" presName="textNode" presStyleLbl="node1" presStyleIdx="1" presStyleCnt="3">
        <dgm:presLayoutVars>
          <dgm:bulletEnabled val="1"/>
        </dgm:presLayoutVars>
      </dgm:prSet>
      <dgm:spPr/>
    </dgm:pt>
    <dgm:pt modelId="{8D9469DA-61B4-4FE5-BF17-446E9D1EAA23}" type="pres">
      <dgm:prSet presAssocID="{6CD235A4-6BA1-4D58-96BB-624BF20904B8}" presName="sibTrans" presStyleCnt="0"/>
      <dgm:spPr/>
    </dgm:pt>
    <dgm:pt modelId="{2A6FBD24-B144-4FF9-94AA-A59B940ABB2B}" type="pres">
      <dgm:prSet presAssocID="{5A45D401-0F35-41FF-994C-D6B76FF288FE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5D64941B-F498-41B5-9868-182E9F4CB055}" srcId="{894E3925-BE94-4864-9FE2-783973A72198}" destId="{0F1E269D-C424-4F30-BE26-1DB1FAFC52B1}" srcOrd="1" destOrd="0" parTransId="{B0C3F350-519C-4421-87E9-82AF3F86A843}" sibTransId="{6CD235A4-6BA1-4D58-96BB-624BF20904B8}"/>
    <dgm:cxn modelId="{91FEE123-05EF-41B7-9EA9-65029751129A}" srcId="{894E3925-BE94-4864-9FE2-783973A72198}" destId="{69D67B9C-13EF-4012-838B-DA56CCB456F1}" srcOrd="0" destOrd="0" parTransId="{B6B58B98-A64F-4747-9B6A-55DB81F727DF}" sibTransId="{C6811B11-D1D6-4CEC-9B97-78717824E53F}"/>
    <dgm:cxn modelId="{980CF771-514F-4189-AFE2-9E496B089C1E}" srcId="{894E3925-BE94-4864-9FE2-783973A72198}" destId="{5A45D401-0F35-41FF-994C-D6B76FF288FE}" srcOrd="2" destOrd="0" parTransId="{A57A54BB-41A8-4542-A408-A6480B8A5757}" sibTransId="{3BA1B5E6-F9F8-413F-B622-6D3577013E37}"/>
    <dgm:cxn modelId="{FCD50672-12A6-4721-A926-D90E77FDBE8B}" type="presOf" srcId="{0F1E269D-C424-4F30-BE26-1DB1FAFC52B1}" destId="{7821EC71-0FD6-4089-A9C2-AD6741E74F13}" srcOrd="0" destOrd="0" presId="urn:microsoft.com/office/officeart/2005/8/layout/hProcess9"/>
    <dgm:cxn modelId="{447D8E87-1F0D-464F-87A8-2CBE195B5A49}" type="presOf" srcId="{894E3925-BE94-4864-9FE2-783973A72198}" destId="{564F1B70-3A49-47CB-A66C-8F892C4F816F}" srcOrd="0" destOrd="0" presId="urn:microsoft.com/office/officeart/2005/8/layout/hProcess9"/>
    <dgm:cxn modelId="{947A5791-C9A6-46D4-A4B0-E826DF05F985}" type="presOf" srcId="{5A45D401-0F35-41FF-994C-D6B76FF288FE}" destId="{2A6FBD24-B144-4FF9-94AA-A59B940ABB2B}" srcOrd="0" destOrd="0" presId="urn:microsoft.com/office/officeart/2005/8/layout/hProcess9"/>
    <dgm:cxn modelId="{7897CCB1-C810-417C-ACBB-DCC4C516A7EB}" type="presOf" srcId="{69D67B9C-13EF-4012-838B-DA56CCB456F1}" destId="{309EF1BF-F499-4F81-89DD-0F878D80DCF0}" srcOrd="0" destOrd="0" presId="urn:microsoft.com/office/officeart/2005/8/layout/hProcess9"/>
    <dgm:cxn modelId="{1BAE9288-C655-4B18-B423-243CFA99613F}" type="presParOf" srcId="{564F1B70-3A49-47CB-A66C-8F892C4F816F}" destId="{5A728A4A-09CE-4D6B-9CD4-1125A8D58CEE}" srcOrd="0" destOrd="0" presId="urn:microsoft.com/office/officeart/2005/8/layout/hProcess9"/>
    <dgm:cxn modelId="{D344DFF9-B010-4937-BC16-8F9F97AB780B}" type="presParOf" srcId="{564F1B70-3A49-47CB-A66C-8F892C4F816F}" destId="{69319F59-0A50-4D2B-9D75-40DE50D15730}" srcOrd="1" destOrd="0" presId="urn:microsoft.com/office/officeart/2005/8/layout/hProcess9"/>
    <dgm:cxn modelId="{082C75E9-C4E6-449F-9FBB-CD41622B0F5A}" type="presParOf" srcId="{69319F59-0A50-4D2B-9D75-40DE50D15730}" destId="{309EF1BF-F499-4F81-89DD-0F878D80DCF0}" srcOrd="0" destOrd="0" presId="urn:microsoft.com/office/officeart/2005/8/layout/hProcess9"/>
    <dgm:cxn modelId="{BE984FFE-8923-4C83-814F-32D9A67B59C5}" type="presParOf" srcId="{69319F59-0A50-4D2B-9D75-40DE50D15730}" destId="{07D6E9CA-4980-44F9-87C8-3F5F6B0D98C9}" srcOrd="1" destOrd="0" presId="urn:microsoft.com/office/officeart/2005/8/layout/hProcess9"/>
    <dgm:cxn modelId="{3A1A34FE-95E2-43B9-B8A8-229174C5B6A6}" type="presParOf" srcId="{69319F59-0A50-4D2B-9D75-40DE50D15730}" destId="{7821EC71-0FD6-4089-A9C2-AD6741E74F13}" srcOrd="2" destOrd="0" presId="urn:microsoft.com/office/officeart/2005/8/layout/hProcess9"/>
    <dgm:cxn modelId="{6099D513-8440-4303-A19E-97E13C4E078F}" type="presParOf" srcId="{69319F59-0A50-4D2B-9D75-40DE50D15730}" destId="{8D9469DA-61B4-4FE5-BF17-446E9D1EAA23}" srcOrd="3" destOrd="0" presId="urn:microsoft.com/office/officeart/2005/8/layout/hProcess9"/>
    <dgm:cxn modelId="{8E04EB17-E81B-403D-9C1C-A31A434E5773}" type="presParOf" srcId="{69319F59-0A50-4D2B-9D75-40DE50D15730}" destId="{2A6FBD24-B144-4FF9-94AA-A59B940ABB2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7C392A-6D6C-40BE-B77F-D91AE409A57A}">
      <dsp:nvSpPr>
        <dsp:cNvPr id="0" name=""/>
        <dsp:cNvSpPr/>
      </dsp:nvSpPr>
      <dsp:spPr>
        <a:xfrm>
          <a:off x="2687" y="751237"/>
          <a:ext cx="1756096" cy="14418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Each node has a given time slot </a:t>
          </a:r>
          <a:r>
            <a:rPr lang="en-US" sz="1300" b="1" kern="1200" dirty="0"/>
            <a:t>to send a header to indicate </a:t>
          </a:r>
          <a:r>
            <a:rPr lang="en-US" sz="1300" kern="1200" dirty="0"/>
            <a:t>to other nodes that it wants to send a packet</a:t>
          </a:r>
        </a:p>
      </dsp:txBody>
      <dsp:txXfrm>
        <a:off x="44916" y="793466"/>
        <a:ext cx="1671638" cy="1357350"/>
      </dsp:txXfrm>
    </dsp:sp>
    <dsp:sp modelId="{4D3843A1-55FF-49AB-8307-BF6CBBA8BFBE}">
      <dsp:nvSpPr>
        <dsp:cNvPr id="0" name=""/>
        <dsp:cNvSpPr/>
      </dsp:nvSpPr>
      <dsp:spPr>
        <a:xfrm>
          <a:off x="1862120" y="1344003"/>
          <a:ext cx="219075" cy="2562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1862120" y="1395258"/>
        <a:ext cx="153353" cy="153766"/>
      </dsp:txXfrm>
    </dsp:sp>
    <dsp:sp modelId="{DC072DBD-8558-4208-A349-D77D8561D18E}">
      <dsp:nvSpPr>
        <dsp:cNvPr id="0" name=""/>
        <dsp:cNvSpPr/>
      </dsp:nvSpPr>
      <dsp:spPr>
        <a:xfrm>
          <a:off x="2172133" y="738114"/>
          <a:ext cx="1610473" cy="1468054"/>
        </a:xfrm>
        <a:prstGeom prst="roundRect">
          <a:avLst>
            <a:gd name="adj" fmla="val 1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When all nodes </a:t>
          </a:r>
          <a:r>
            <a:rPr lang="en-US" sz="1300" b="1" kern="1200" dirty="0"/>
            <a:t>receive this header</a:t>
          </a:r>
          <a:r>
            <a:rPr lang="en-US" sz="1300" kern="1200" dirty="0"/>
            <a:t>, they </a:t>
          </a:r>
          <a:r>
            <a:rPr lang="en-US" sz="1300" b="1" kern="1200" dirty="0"/>
            <a:t>switch off their radio </a:t>
          </a:r>
          <a:r>
            <a:rPr lang="en-US" sz="1300" kern="1200" dirty="0"/>
            <a:t>if they are receiving the data</a:t>
          </a:r>
        </a:p>
      </dsp:txBody>
      <dsp:txXfrm>
        <a:off x="2215131" y="781112"/>
        <a:ext cx="1524477" cy="1382058"/>
      </dsp:txXfrm>
    </dsp:sp>
    <dsp:sp modelId="{A209DFAE-F3A8-4DF5-AF6E-701801505EE5}">
      <dsp:nvSpPr>
        <dsp:cNvPr id="0" name=""/>
        <dsp:cNvSpPr/>
      </dsp:nvSpPr>
      <dsp:spPr>
        <a:xfrm>
          <a:off x="3885943" y="1344003"/>
          <a:ext cx="219075" cy="2562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3885943" y="1395258"/>
        <a:ext cx="153353" cy="153766"/>
      </dsp:txXfrm>
    </dsp:sp>
    <dsp:sp modelId="{98440396-7A59-47B0-80A5-6FB130FD325D}">
      <dsp:nvSpPr>
        <dsp:cNvPr id="0" name=""/>
        <dsp:cNvSpPr/>
      </dsp:nvSpPr>
      <dsp:spPr>
        <a:xfrm>
          <a:off x="4195956" y="798833"/>
          <a:ext cx="1033374" cy="1346616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Finally, the node can send </a:t>
          </a:r>
          <a:r>
            <a:rPr lang="en-US" sz="1300" b="1" kern="1200" dirty="0"/>
            <a:t>his data over the medium </a:t>
          </a:r>
        </a:p>
      </dsp:txBody>
      <dsp:txXfrm>
        <a:off x="4226222" y="829099"/>
        <a:ext cx="972842" cy="12860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FE9AC8-7BE3-4018-8E0A-2EADE821B6DF}">
      <dsp:nvSpPr>
        <dsp:cNvPr id="0" name=""/>
        <dsp:cNvSpPr/>
      </dsp:nvSpPr>
      <dsp:spPr>
        <a:xfrm>
          <a:off x="2877108" y="1676436"/>
          <a:ext cx="417902" cy="7963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8951" y="0"/>
              </a:lnTo>
              <a:lnTo>
                <a:pt x="208951" y="796307"/>
              </a:lnTo>
              <a:lnTo>
                <a:pt x="417902" y="7963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63577" y="2052107"/>
        <a:ext cx="44965" cy="44965"/>
      </dsp:txXfrm>
    </dsp:sp>
    <dsp:sp modelId="{AFD8580E-DB4D-4AA2-9BAC-CFD55F596547}">
      <dsp:nvSpPr>
        <dsp:cNvPr id="0" name=""/>
        <dsp:cNvSpPr/>
      </dsp:nvSpPr>
      <dsp:spPr>
        <a:xfrm>
          <a:off x="2877108" y="1630716"/>
          <a:ext cx="41790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17902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75612" y="1665988"/>
        <a:ext cx="20895" cy="20895"/>
      </dsp:txXfrm>
    </dsp:sp>
    <dsp:sp modelId="{007F3036-F8BB-4315-8F24-B4464570D4AF}">
      <dsp:nvSpPr>
        <dsp:cNvPr id="0" name=""/>
        <dsp:cNvSpPr/>
      </dsp:nvSpPr>
      <dsp:spPr>
        <a:xfrm>
          <a:off x="2877108" y="880129"/>
          <a:ext cx="417902" cy="796307"/>
        </a:xfrm>
        <a:custGeom>
          <a:avLst/>
          <a:gdLst/>
          <a:ahLst/>
          <a:cxnLst/>
          <a:rect l="0" t="0" r="0" b="0"/>
          <a:pathLst>
            <a:path>
              <a:moveTo>
                <a:pt x="0" y="796307"/>
              </a:moveTo>
              <a:lnTo>
                <a:pt x="208951" y="796307"/>
              </a:lnTo>
              <a:lnTo>
                <a:pt x="208951" y="0"/>
              </a:lnTo>
              <a:lnTo>
                <a:pt x="41790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63577" y="1255800"/>
        <a:ext cx="44965" cy="44965"/>
      </dsp:txXfrm>
    </dsp:sp>
    <dsp:sp modelId="{42A53F2C-141F-440E-9BE8-7D65EAF511BE}">
      <dsp:nvSpPr>
        <dsp:cNvPr id="0" name=""/>
        <dsp:cNvSpPr/>
      </dsp:nvSpPr>
      <dsp:spPr>
        <a:xfrm rot="16200000">
          <a:off x="882149" y="1357913"/>
          <a:ext cx="3352873" cy="6370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 dirty="0"/>
            <a:t>Z-MAC</a:t>
          </a:r>
        </a:p>
      </dsp:txBody>
      <dsp:txXfrm>
        <a:off x="882149" y="1357913"/>
        <a:ext cx="3352873" cy="637045"/>
      </dsp:txXfrm>
    </dsp:sp>
    <dsp:sp modelId="{F2883654-D147-49C3-B943-937D5CD95D09}">
      <dsp:nvSpPr>
        <dsp:cNvPr id="0" name=""/>
        <dsp:cNvSpPr/>
      </dsp:nvSpPr>
      <dsp:spPr>
        <a:xfrm>
          <a:off x="3295010" y="561606"/>
          <a:ext cx="2089510" cy="6370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Allocate time slot to nodes as in TDMA</a:t>
          </a:r>
        </a:p>
      </dsp:txBody>
      <dsp:txXfrm>
        <a:off x="3295010" y="561606"/>
        <a:ext cx="2089510" cy="637045"/>
      </dsp:txXfrm>
    </dsp:sp>
    <dsp:sp modelId="{5C4267EE-C329-472D-B91E-281F2689B101}">
      <dsp:nvSpPr>
        <dsp:cNvPr id="0" name=""/>
        <dsp:cNvSpPr/>
      </dsp:nvSpPr>
      <dsp:spPr>
        <a:xfrm>
          <a:off x="3295010" y="1357913"/>
          <a:ext cx="2089510" cy="6370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Node can also emit </a:t>
          </a:r>
          <a:r>
            <a:rPr lang="en-US" sz="1400" kern="1200" dirty="0">
              <a:sym typeface="Wingdings" panose="05000000000000000000" pitchFamily="2" charset="2"/>
            </a:rPr>
            <a:t> it is not their time slot </a:t>
          </a:r>
          <a:r>
            <a:rPr lang="en-US" sz="1400" kern="1200" dirty="0"/>
            <a:t> </a:t>
          </a:r>
        </a:p>
      </dsp:txBody>
      <dsp:txXfrm>
        <a:off x="3295010" y="1357913"/>
        <a:ext cx="2089510" cy="637045"/>
      </dsp:txXfrm>
    </dsp:sp>
    <dsp:sp modelId="{D9953C79-A387-4689-B566-A07C02AF4C07}">
      <dsp:nvSpPr>
        <dsp:cNvPr id="0" name=""/>
        <dsp:cNvSpPr/>
      </dsp:nvSpPr>
      <dsp:spPr>
        <a:xfrm>
          <a:off x="3295010" y="2154220"/>
          <a:ext cx="2089510" cy="6370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Robust to synchronization errors, slot assignment failures</a:t>
          </a:r>
        </a:p>
      </dsp:txBody>
      <dsp:txXfrm>
        <a:off x="3295010" y="2154220"/>
        <a:ext cx="2089510" cy="6370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728A4A-09CE-4D6B-9CD4-1125A8D58CEE}">
      <dsp:nvSpPr>
        <dsp:cNvPr id="0" name=""/>
        <dsp:cNvSpPr/>
      </dsp:nvSpPr>
      <dsp:spPr>
        <a:xfrm>
          <a:off x="457199" y="0"/>
          <a:ext cx="5181600" cy="4064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9EF1BF-F499-4F81-89DD-0F878D80DCF0}">
      <dsp:nvSpPr>
        <dsp:cNvPr id="0" name=""/>
        <dsp:cNvSpPr/>
      </dsp:nvSpPr>
      <dsp:spPr>
        <a:xfrm>
          <a:off x="6548" y="1219199"/>
          <a:ext cx="1962150" cy="162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 lot of MAC protocols for WSN</a:t>
          </a:r>
        </a:p>
      </dsp:txBody>
      <dsp:txXfrm>
        <a:off x="85903" y="1298554"/>
        <a:ext cx="1803440" cy="1466890"/>
      </dsp:txXfrm>
    </dsp:sp>
    <dsp:sp modelId="{7821EC71-0FD6-4089-A9C2-AD6741E74F13}">
      <dsp:nvSpPr>
        <dsp:cNvPr id="0" name=""/>
        <dsp:cNvSpPr/>
      </dsp:nvSpPr>
      <dsp:spPr>
        <a:xfrm>
          <a:off x="2066925" y="1219199"/>
          <a:ext cx="1962150" cy="1625600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There is a MAC protocol for each use case and requirements of a system</a:t>
          </a:r>
        </a:p>
      </dsp:txBody>
      <dsp:txXfrm>
        <a:off x="2146280" y="1298554"/>
        <a:ext cx="1803440" cy="1466890"/>
      </dsp:txXfrm>
    </dsp:sp>
    <dsp:sp modelId="{2A6FBD24-B144-4FF9-94AA-A59B940ABB2B}">
      <dsp:nvSpPr>
        <dsp:cNvPr id="0" name=""/>
        <dsp:cNvSpPr/>
      </dsp:nvSpPr>
      <dsp:spPr>
        <a:xfrm>
          <a:off x="4127301" y="1219199"/>
          <a:ext cx="1962150" cy="1625600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Thanks, you ! </a:t>
          </a:r>
        </a:p>
      </dsp:txBody>
      <dsp:txXfrm>
        <a:off x="4206656" y="1298554"/>
        <a:ext cx="1803440" cy="1466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11/21/2021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353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DS-MAC</a:t>
            </a:r>
          </a:p>
          <a:p>
            <a:endParaRPr lang="fr-FR" dirty="0"/>
          </a:p>
          <a:p>
            <a:r>
              <a:rPr lang="fr-FR" dirty="0"/>
              <a:t>chaque nœud </a:t>
            </a:r>
            <a:r>
              <a:rPr lang="fr-FR" b="1" dirty="0"/>
              <a:t>calcule la valeur moyenne. </a:t>
            </a:r>
          </a:p>
          <a:p>
            <a:endParaRPr lang="fr-FR" dirty="0"/>
          </a:p>
          <a:p>
            <a:r>
              <a:rPr lang="fr-FR" dirty="0"/>
              <a:t>Si cette </a:t>
            </a:r>
            <a:r>
              <a:rPr lang="fr-FR" b="1" dirty="0"/>
              <a:t>valeur est trop élevée, </a:t>
            </a:r>
            <a:r>
              <a:rPr lang="fr-FR" dirty="0"/>
              <a:t>un </a:t>
            </a:r>
            <a:r>
              <a:rPr lang="fr-FR" b="1" dirty="0"/>
              <a:t>nœud décide de raccourcir le temps de sommeil </a:t>
            </a:r>
            <a:r>
              <a:rPr lang="fr-FR" dirty="0"/>
              <a:t>et l'annonce dans la </a:t>
            </a:r>
            <a:r>
              <a:rPr lang="fr-FR" b="1" dirty="0"/>
              <a:t>période SYNC</a:t>
            </a:r>
            <a:r>
              <a:rPr lang="fr-FR" dirty="0"/>
              <a:t>.  </a:t>
            </a: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fr-FR" dirty="0"/>
              <a:t>réduire la latence pour les applications sensibles aux délais. 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fr-FR" dirty="0"/>
          </a:p>
          <a:p>
            <a:pPr marL="0" indent="0">
              <a:buFont typeface="Wingdings" panose="05000000000000000000" pitchFamily="2" charset="2"/>
              <a:buNone/>
            </a:pPr>
            <a:endParaRPr lang="fr-FR" dirty="0"/>
          </a:p>
          <a:p>
            <a:pPr marL="0" indent="0">
              <a:buFont typeface="Wingdings" panose="05000000000000000000" pitchFamily="2" charset="2"/>
              <a:buNone/>
            </a:pPr>
            <a:r>
              <a:rPr lang="fr-FR" dirty="0"/>
              <a:t>A-MAC </a:t>
            </a:r>
            <a:r>
              <a:rPr lang="fr-FR" dirty="0">
                <a:sym typeface="Wingdings" panose="05000000000000000000" pitchFamily="2" charset="2"/>
              </a:rPr>
              <a:t> Il introduit un </a:t>
            </a:r>
            <a:r>
              <a:rPr lang="fr-FR" b="1" dirty="0">
                <a:sym typeface="Wingdings" panose="05000000000000000000" pitchFamily="2" charset="2"/>
              </a:rPr>
              <a:t>cycle d'utilisation adaptatif </a:t>
            </a:r>
            <a:r>
              <a:rPr lang="fr-FR" dirty="0">
                <a:sym typeface="Wingdings" panose="05000000000000000000" pitchFamily="2" charset="2"/>
              </a:rPr>
              <a:t>en fonction du rapport entre </a:t>
            </a:r>
            <a:r>
              <a:rPr lang="fr-FR" b="1" dirty="0">
                <a:sym typeface="Wingdings" panose="05000000000000000000" pitchFamily="2" charset="2"/>
              </a:rPr>
              <a:t>l'énergie restante et l'énergie consommée. 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fr-FR" b="1" dirty="0">
              <a:sym typeface="Wingdings" panose="05000000000000000000" pitchFamily="2" charset="2"/>
            </a:endParaRPr>
          </a:p>
          <a:p>
            <a:pPr marL="0" indent="0">
              <a:buFont typeface="Wingdings" panose="05000000000000000000" pitchFamily="2" charset="2"/>
              <a:buNone/>
            </a:pPr>
            <a:r>
              <a:rPr lang="fr-FR" b="0" dirty="0"/>
              <a:t>Plus, </a:t>
            </a:r>
            <a:r>
              <a:rPr lang="fr-FR" b="1" dirty="0"/>
              <a:t>un nœud a de l'énergie</a:t>
            </a:r>
            <a:r>
              <a:rPr lang="fr-FR" b="0" dirty="0"/>
              <a:t>, plus </a:t>
            </a:r>
            <a:r>
              <a:rPr lang="fr-FR" b="1" dirty="0"/>
              <a:t>il se réveillera fréquemment </a:t>
            </a:r>
            <a:r>
              <a:rPr lang="fr-FR" b="0" dirty="0"/>
              <a:t>et </a:t>
            </a:r>
            <a:r>
              <a:rPr lang="fr-FR" b="1" dirty="0"/>
              <a:t>accélérera donc le relais des données. 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fr-FR" b="1" dirty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368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L’appareil détermine si le support est libre. </a:t>
            </a:r>
          </a:p>
          <a:p>
            <a:endParaRPr lang="fr-FR" dirty="0"/>
          </a:p>
          <a:p>
            <a:r>
              <a:rPr lang="fr-FR" dirty="0"/>
              <a:t>Si le médium est libre </a:t>
            </a:r>
            <a:r>
              <a:rPr lang="fr-FR" dirty="0">
                <a:sym typeface="Wingdings" panose="05000000000000000000" pitchFamily="2" charset="2"/>
              </a:rPr>
              <a:t> il envoie un </a:t>
            </a:r>
            <a:r>
              <a:rPr lang="fr-FR" b="1" dirty="0">
                <a:sym typeface="Wingdings" panose="05000000000000000000" pitchFamily="2" charset="2"/>
              </a:rPr>
              <a:t>paquet de préambule </a:t>
            </a:r>
            <a:r>
              <a:rPr lang="fr-FR" dirty="0">
                <a:sym typeface="Wingdings" panose="05000000000000000000" pitchFamily="2" charset="2"/>
              </a:rPr>
              <a:t>et empêche les autres nœuds d’émettre 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>
                <a:sym typeface="Wingdings" panose="05000000000000000000" pitchFamily="2" charset="2"/>
              </a:rPr>
              <a:t>L'objectif est de </a:t>
            </a:r>
            <a:r>
              <a:rPr lang="fr-FR" b="1" dirty="0">
                <a:sym typeface="Wingdings" panose="05000000000000000000" pitchFamily="2" charset="2"/>
              </a:rPr>
              <a:t>réduire le cycle de fonctionnement</a:t>
            </a:r>
            <a:r>
              <a:rPr lang="fr-FR" dirty="0">
                <a:sym typeface="Wingdings" panose="05000000000000000000" pitchFamily="2" charset="2"/>
              </a:rPr>
              <a:t> et de minimiser l'écoute au ralenti. 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>
                <a:sym typeface="Wingdings" panose="05000000000000000000" pitchFamily="2" charset="2"/>
              </a:rPr>
              <a:t>B-MAC est conçu pour </a:t>
            </a:r>
            <a:r>
              <a:rPr lang="fr-FR" b="1" dirty="0">
                <a:sym typeface="Wingdings" panose="05000000000000000000" pitchFamily="2" charset="2"/>
              </a:rPr>
              <a:t>les communications à faible trafic </a:t>
            </a:r>
            <a:r>
              <a:rPr lang="fr-FR" dirty="0">
                <a:sym typeface="Wingdings" panose="05000000000000000000" pitchFamily="2" charset="2"/>
              </a:rPr>
              <a:t>et </a:t>
            </a:r>
            <a:r>
              <a:rPr lang="fr-FR" b="1" dirty="0">
                <a:sym typeface="Wingdings" panose="05000000000000000000" pitchFamily="2" charset="2"/>
              </a:rPr>
              <a:t>à faible consommation d'énergie</a:t>
            </a:r>
            <a:r>
              <a:rPr lang="fr-FR" dirty="0">
                <a:sym typeface="Wingdings" panose="05000000000000000000" pitchFamily="2" charset="2"/>
              </a:rPr>
              <a:t>, et est l'un des protocoles les plus largement utilisés. </a:t>
            </a:r>
          </a:p>
          <a:p>
            <a:endParaRPr lang="fr-FR" dirty="0"/>
          </a:p>
          <a:p>
            <a:endParaRPr lang="fr-FR" dirty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953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Chaque nœud </a:t>
            </a:r>
            <a:r>
              <a:rPr lang="fr-FR" b="1" dirty="0"/>
              <a:t>dispose d’un slot donné </a:t>
            </a:r>
            <a:r>
              <a:rPr lang="fr-FR" dirty="0"/>
              <a:t>pour </a:t>
            </a:r>
            <a:r>
              <a:rPr lang="fr-FR" b="1" dirty="0"/>
              <a:t>envoyer un en-tête </a:t>
            </a:r>
            <a:r>
              <a:rPr lang="fr-FR" dirty="0"/>
              <a:t>afin d'indiquer aux autres nœuds qu'il souhaite envoyer un paquet.</a:t>
            </a:r>
          </a:p>
          <a:p>
            <a:endParaRPr lang="fr-FR" dirty="0"/>
          </a:p>
          <a:p>
            <a:r>
              <a:rPr lang="fr-FR" dirty="0"/>
              <a:t>Lorsque </a:t>
            </a:r>
            <a:r>
              <a:rPr lang="fr-FR" b="1" dirty="0"/>
              <a:t>tous les nœuds reçoivent cet en-tête</a:t>
            </a:r>
            <a:r>
              <a:rPr lang="fr-FR" dirty="0"/>
              <a:t>, ils </a:t>
            </a:r>
            <a:r>
              <a:rPr lang="fr-FR" b="1" dirty="0"/>
              <a:t>éteignent leur radio </a:t>
            </a:r>
            <a:r>
              <a:rPr lang="fr-FR" dirty="0"/>
              <a:t>s'ils reçoivent les données. </a:t>
            </a:r>
          </a:p>
          <a:p>
            <a:endParaRPr lang="fr-FR" dirty="0"/>
          </a:p>
          <a:p>
            <a:r>
              <a:rPr lang="fr-FR" dirty="0"/>
              <a:t>Enfin, le nœud </a:t>
            </a:r>
            <a:r>
              <a:rPr lang="fr-FR" b="1" dirty="0"/>
              <a:t>peut envoyer ses données sur le support.  </a:t>
            </a:r>
            <a:endParaRPr lang="fr-FR" dirty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853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TRAMA applique </a:t>
            </a:r>
            <a:r>
              <a:rPr lang="fr-FR" b="1" dirty="0"/>
              <a:t>un système d'élection de distribution adaptatif </a:t>
            </a:r>
            <a:r>
              <a:rPr lang="fr-FR" dirty="0"/>
              <a:t>au trafic qui sélectionne les récepteurs en fonction des horaires annoncés par les émetteurs.</a:t>
            </a:r>
          </a:p>
          <a:p>
            <a:endParaRPr lang="fr-FR" dirty="0"/>
          </a:p>
          <a:p>
            <a:r>
              <a:rPr lang="fr-FR" dirty="0"/>
              <a:t>Les nœuds utilisant TRAMA échangent leurs informations à deux sauts et les programmes de transmission fixant les nœuds qui sont les récepteurs prévus de leur trafic dans l'ordre chronologique. 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156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il s'agit </a:t>
            </a:r>
            <a:r>
              <a:rPr lang="fr-FR" b="1" dirty="0"/>
              <a:t>d'allouer un slot aux nœuds </a:t>
            </a:r>
            <a:r>
              <a:rPr lang="fr-FR" dirty="0"/>
              <a:t>comme dans le TDMA.</a:t>
            </a:r>
          </a:p>
          <a:p>
            <a:endParaRPr lang="fr-FR" dirty="0"/>
          </a:p>
          <a:p>
            <a:r>
              <a:rPr lang="fr-FR" dirty="0"/>
              <a:t>les </a:t>
            </a:r>
            <a:r>
              <a:rPr lang="fr-FR" b="1" dirty="0"/>
              <a:t>nœuds peuvent également émettre lorsque ce n'est pas leur slot si le propriétaire de ce slot  n'émet pas. </a:t>
            </a:r>
          </a:p>
          <a:p>
            <a:endParaRPr lang="fr-FR" b="1" dirty="0"/>
          </a:p>
          <a:p>
            <a:r>
              <a:rPr lang="fr-FR" b="1" dirty="0"/>
              <a:t>Robuste face aux erreurs de synchronisation</a:t>
            </a:r>
            <a:r>
              <a:rPr lang="fr-FR" b="0" dirty="0"/>
              <a:t>, aux défaillances d'assignation de slot, conditions de canal variant dans le temps</a:t>
            </a:r>
            <a:endParaRPr lang="en-US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9697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64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Les protocoles de la couche MAC pour les WSN doivent être </a:t>
            </a:r>
            <a:r>
              <a:rPr lang="fr-FR" b="1" dirty="0"/>
              <a:t>efficaces sur le plan énergétique pour maximiser la durée de vie. </a:t>
            </a:r>
            <a:endParaRPr lang="en-US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72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Méthode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d'accès</a:t>
            </a:r>
            <a:r>
              <a:rPr lang="en-US" dirty="0">
                <a:sym typeface="Wingdings" panose="05000000000000000000" pitchFamily="2" charset="2"/>
              </a:rPr>
              <a:t> multiple  </a:t>
            </a:r>
            <a:r>
              <a:rPr lang="fr-FR" dirty="0">
                <a:sym typeface="Wingdings" panose="05000000000000000000" pitchFamily="2" charset="2"/>
              </a:rPr>
              <a:t>chaque utilisateur vérifie que </a:t>
            </a:r>
            <a:r>
              <a:rPr lang="fr-FR" b="1" dirty="0">
                <a:sym typeface="Wingdings" panose="05000000000000000000" pitchFamily="2" charset="2"/>
              </a:rPr>
              <a:t>le canal est libre</a:t>
            </a:r>
            <a:r>
              <a:rPr lang="fr-FR" dirty="0">
                <a:sym typeface="Wingdings" panose="05000000000000000000" pitchFamily="2" charset="2"/>
              </a:rPr>
              <a:t> avant de commencer une émission, puis </a:t>
            </a:r>
            <a:r>
              <a:rPr lang="fr-FR" b="1" dirty="0">
                <a:sym typeface="Wingdings" panose="05000000000000000000" pitchFamily="2" charset="2"/>
              </a:rPr>
              <a:t>écoute pendant l'émission pour détecter une éventuelle collision</a:t>
            </a:r>
          </a:p>
          <a:p>
            <a:endParaRPr lang="fr-FR" b="1" dirty="0">
              <a:sym typeface="Wingdings" panose="05000000000000000000" pitchFamily="2" charset="2"/>
            </a:endParaRPr>
          </a:p>
          <a:p>
            <a:r>
              <a:rPr lang="fr-FR" b="1" dirty="0">
                <a:sym typeface="Wingdings" panose="05000000000000000000" pitchFamily="2" charset="2"/>
              </a:rPr>
              <a:t>2  TDMA</a:t>
            </a:r>
            <a:r>
              <a:rPr lang="fr-FR" b="0" dirty="0">
                <a:sym typeface="Wingdings" panose="05000000000000000000" pitchFamily="2" charset="2"/>
              </a:rPr>
              <a:t>  une technique de contrôle d'accès au support permettant de transmettre plusieurs flux de trafic sur un seul canal ou une seule bande de fréquence</a:t>
            </a:r>
            <a:endParaRPr lang="en-US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50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méthode d'accès au canal</a:t>
            </a:r>
          </a:p>
          <a:p>
            <a:endParaRPr lang="fr-FR" dirty="0"/>
          </a:p>
          <a:p>
            <a:r>
              <a:rPr lang="fr-FR" dirty="0"/>
              <a:t>ce n'est pas la meilleure solution car la scalabilité est limitée du fait que chaque utilisateur a droit à un certain canal alors que le WSN peut supporter près de 1000 nœuds. </a:t>
            </a:r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  <a:r>
              <a:rPr lang="fr-FR" dirty="0"/>
              <a:t>Elle n'est pas adaptée aux WSN car l'implémentation des protocoles est très coûteuse. Le nœud émetteur-récepteur doit être capable de recevoir sur </a:t>
            </a:r>
            <a:r>
              <a:rPr lang="fr-FR" b="1" dirty="0"/>
              <a:t>des fréquences directes. </a:t>
            </a:r>
            <a:endParaRPr lang="en-US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060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latin typeface="Cambria" panose="02040503050406030204" pitchFamily="18" charset="0"/>
                <a:ea typeface="Cambria" panose="02040503050406030204" pitchFamily="18" charset="0"/>
              </a:rPr>
              <a:t>Chaque slot est utilisée pour transmettre un octet ou un autre segment numérique de chaque signal en format de données séquentielles en série. </a:t>
            </a: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fr-FR" dirty="0"/>
              <a:t>Il </a:t>
            </a:r>
            <a:r>
              <a:rPr lang="fr-FR" b="1" dirty="0"/>
              <a:t>n'est pas approprié </a:t>
            </a:r>
            <a:r>
              <a:rPr lang="fr-FR" dirty="0"/>
              <a:t>pour les WSN car les </a:t>
            </a:r>
            <a:r>
              <a:rPr lang="fr-FR" b="1" dirty="0"/>
              <a:t>nœuds doivent être synchronisés dans le temps </a:t>
            </a:r>
            <a:r>
              <a:rPr lang="fr-FR" dirty="0"/>
              <a:t>pour ne pas interférer entre eux , sinon une collision serait possible. 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239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Pour ne pas avoir d’interférence, CDMA va utiliser l’étalement de spectre : chaque utilisateur aura un code unique qui lui permettra de communiquer </a:t>
            </a:r>
          </a:p>
          <a:p>
            <a:endParaRPr lang="fr-FR" dirty="0"/>
          </a:p>
          <a:p>
            <a:r>
              <a:rPr lang="fr-FR" dirty="0"/>
              <a:t>Pas adapté car les appareils disponibles </a:t>
            </a:r>
            <a:r>
              <a:rPr lang="fr-FR" b="1" dirty="0"/>
              <a:t>sont limités en termes de puissance de calcul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/>
              <a:t> Chaque émetteur-récepteur nécessite </a:t>
            </a:r>
            <a:r>
              <a:rPr lang="fr-FR" b="1" dirty="0"/>
              <a:t>une électronique complexe afin de générer le signal à l'émission et de le corréler avec le code spécifique à la réception</a:t>
            </a:r>
            <a:r>
              <a:rPr lang="fr-FR" dirty="0"/>
              <a:t>, </a:t>
            </a:r>
            <a:r>
              <a:rPr lang="fr-FR" b="1" i="0" dirty="0"/>
              <a:t>c'est pourquoi il est difficile de l'implémenter dans les WSN. 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184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 </a:t>
            </a:r>
            <a:r>
              <a:rPr lang="fr-FR" b="1" dirty="0"/>
              <a:t>CSMA </a:t>
            </a:r>
            <a:r>
              <a:rPr lang="fr-FR" dirty="0">
                <a:sym typeface="Wingdings" panose="05000000000000000000" pitchFamily="2" charset="2"/>
              </a:rPr>
              <a:t> </a:t>
            </a:r>
            <a:r>
              <a:rPr lang="fr-FR" dirty="0"/>
              <a:t>qui </a:t>
            </a:r>
            <a:r>
              <a:rPr lang="fr-FR" b="1" dirty="0"/>
              <a:t>détecte l'état du canal partagé </a:t>
            </a:r>
            <a:r>
              <a:rPr lang="fr-FR" dirty="0"/>
              <a:t>pour empêcher ou récupérer les paquets de données d'une collision.  </a:t>
            </a:r>
          </a:p>
          <a:p>
            <a:endParaRPr lang="fr-FR" dirty="0"/>
          </a:p>
          <a:p>
            <a:r>
              <a:rPr lang="fr-FR" dirty="0"/>
              <a:t>En </a:t>
            </a:r>
            <a:r>
              <a:rPr lang="fr-FR" b="1" dirty="0"/>
              <a:t>CSMA CA</a:t>
            </a:r>
            <a:r>
              <a:rPr lang="fr-FR" dirty="0"/>
              <a:t>, chaque fois qu'une station </a:t>
            </a:r>
            <a:r>
              <a:rPr lang="fr-FR" b="1" dirty="0"/>
              <a:t>envoie une trame de données à un canal</a:t>
            </a:r>
            <a:r>
              <a:rPr lang="fr-FR" dirty="0"/>
              <a:t>, elle vérifie si celui-ci est utilisé. 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Si </a:t>
            </a:r>
            <a:r>
              <a:rPr lang="fr-FR" b="1" dirty="0"/>
              <a:t>le canal partagé est occupé</a:t>
            </a:r>
            <a:r>
              <a:rPr lang="fr-FR" dirty="0"/>
              <a:t>, la station attend que le canal passe en </a:t>
            </a:r>
            <a:r>
              <a:rPr lang="fr-FR" b="1" dirty="0"/>
              <a:t>mode inactif. </a:t>
            </a:r>
          </a:p>
          <a:p>
            <a:endParaRPr lang="fr-FR" b="0" dirty="0"/>
          </a:p>
          <a:p>
            <a:r>
              <a:rPr lang="fr-FR" b="0" dirty="0"/>
              <a:t>On peut donc dire </a:t>
            </a:r>
            <a:r>
              <a:rPr lang="fr-FR" b="1" dirty="0"/>
              <a:t>qu'il réduit les risques de collisions </a:t>
            </a:r>
            <a:r>
              <a:rPr lang="fr-FR" b="0" dirty="0"/>
              <a:t>et fait un meilleur usage du support pour envoyer les paquets de données plus efficacement.</a:t>
            </a:r>
            <a:endParaRPr lang="en-US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4839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dirty="0"/>
              <a:t>mécanisme de sommeil coordonné. </a:t>
            </a:r>
          </a:p>
          <a:p>
            <a:endParaRPr lang="fr-FR" dirty="0"/>
          </a:p>
          <a:p>
            <a:r>
              <a:rPr lang="fr-FR" b="1" dirty="0"/>
              <a:t>Les nœuds dorment périodiquement </a:t>
            </a:r>
            <a:r>
              <a:rPr lang="fr-FR" dirty="0"/>
              <a:t>et </a:t>
            </a:r>
            <a:r>
              <a:rPr lang="fr-FR" b="0" dirty="0"/>
              <a:t>échangent l'efficacité énergétique contre un débit plus faible et une latence plus élevée. </a:t>
            </a:r>
          </a:p>
          <a:p>
            <a:endParaRPr lang="fr-FR" b="0" dirty="0"/>
          </a:p>
          <a:p>
            <a:r>
              <a:rPr lang="fr-FR" b="0" dirty="0"/>
              <a:t>Pour </a:t>
            </a:r>
            <a:r>
              <a:rPr lang="fr-FR" b="1" dirty="0"/>
              <a:t>réduire la consommation d'énergie </a:t>
            </a:r>
            <a:r>
              <a:rPr lang="fr-FR" b="0" dirty="0"/>
              <a:t>liée à l'écoute d'un canal inactif, </a:t>
            </a:r>
            <a:r>
              <a:rPr lang="fr-FR" b="1" dirty="0"/>
              <a:t>les nœuds se mettent périodiquement en veille. </a:t>
            </a:r>
          </a:p>
          <a:p>
            <a:endParaRPr lang="fr-FR" b="1" dirty="0"/>
          </a:p>
          <a:p>
            <a:r>
              <a:rPr lang="fr-FR" b="0" dirty="0"/>
              <a:t>Grâce à cette réduction d'énergie, </a:t>
            </a:r>
            <a:r>
              <a:rPr lang="fr-FR" b="1" dirty="0"/>
              <a:t>la latence est très faible.</a:t>
            </a:r>
          </a:p>
          <a:p>
            <a:endParaRPr lang="fr-FR" b="1" dirty="0"/>
          </a:p>
          <a:p>
            <a:r>
              <a:rPr lang="fr-FR" b="0" dirty="0"/>
              <a:t>Il n'est donc pas adapté aux applications à délai critique. </a:t>
            </a:r>
          </a:p>
          <a:p>
            <a:endParaRPr lang="fr-FR" b="1" dirty="0"/>
          </a:p>
          <a:p>
            <a:endParaRPr lang="en-US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62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L'objectif est de </a:t>
            </a:r>
            <a:r>
              <a:rPr lang="fr-FR" b="1" dirty="0"/>
              <a:t>réduire l'écoute inactive en transmettant tous les messages en rafales de longueur variable </a:t>
            </a:r>
            <a:r>
              <a:rPr lang="fr-FR" dirty="0"/>
              <a:t>et en dormant entre les rafales. </a:t>
            </a:r>
          </a:p>
          <a:p>
            <a:endParaRPr lang="fr-FR" dirty="0"/>
          </a:p>
          <a:p>
            <a:r>
              <a:rPr lang="fr-FR" dirty="0"/>
              <a:t>Pour maintenir un temps actif optimal sous une charge variable, </a:t>
            </a:r>
            <a:r>
              <a:rPr lang="fr-FR" b="1" dirty="0"/>
              <a:t>nous déterminons dynamiquement sa durée</a:t>
            </a:r>
            <a:r>
              <a:rPr lang="fr-FR" dirty="0"/>
              <a:t>. T-MAC termine le temps actif </a:t>
            </a:r>
            <a:r>
              <a:rPr lang="fr-FR" b="1" dirty="0"/>
              <a:t>d'une manière intuitive</a:t>
            </a:r>
          </a:p>
          <a:p>
            <a:endParaRPr lang="fr-FR" b="0" dirty="0"/>
          </a:p>
          <a:p>
            <a:r>
              <a:rPr lang="fr-FR" b="0" dirty="0"/>
              <a:t>T-MAC </a:t>
            </a:r>
            <a:r>
              <a:rPr lang="fr-FR" b="1" dirty="0"/>
              <a:t>économise</a:t>
            </a:r>
            <a:r>
              <a:rPr lang="fr-FR" b="0" dirty="0"/>
              <a:t> </a:t>
            </a:r>
            <a:r>
              <a:rPr lang="fr-FR" b="1" dirty="0"/>
              <a:t>de l'énergie </a:t>
            </a:r>
            <a:r>
              <a:rPr lang="fr-FR" b="0" dirty="0"/>
              <a:t>par rapport à </a:t>
            </a:r>
            <a:r>
              <a:rPr lang="fr-FR" b="1" dirty="0"/>
              <a:t>S-MAC. </a:t>
            </a:r>
          </a:p>
          <a:p>
            <a:endParaRPr lang="fr-FR" b="1" dirty="0"/>
          </a:p>
          <a:p>
            <a:r>
              <a:rPr lang="fr-FR" b="0" dirty="0"/>
              <a:t>Il y a plus de chances d'avoir </a:t>
            </a:r>
            <a:r>
              <a:rPr lang="fr-FR" b="1" dirty="0"/>
              <a:t>plus de latence </a:t>
            </a:r>
            <a:r>
              <a:rPr lang="fr-FR" b="0" dirty="0"/>
              <a:t>et </a:t>
            </a:r>
            <a:r>
              <a:rPr lang="fr-FR" b="1" dirty="0"/>
              <a:t>de perte de données </a:t>
            </a:r>
            <a:r>
              <a:rPr lang="fr-FR" b="0" dirty="0"/>
              <a:t>après une rafale soudaine de longs messages. </a:t>
            </a:r>
          </a:p>
          <a:p>
            <a:endParaRPr lang="fr-FR" b="0" dirty="0"/>
          </a:p>
          <a:p>
            <a:endParaRPr lang="fr-FR" b="0" dirty="0"/>
          </a:p>
          <a:p>
            <a:endParaRPr lang="fr-FR" b="1" dirty="0"/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533E96-F078-4B3D-A8F4-F1AF21EBC35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443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8321" y="1917290"/>
            <a:ext cx="8096860" cy="146746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0657" y="3639165"/>
            <a:ext cx="7766107" cy="678426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00B0F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1EBC6-104D-4A4A-B792-8CE8A305C9FC}" type="datetime1">
              <a:rPr lang="en-US" smtClean="0"/>
              <a:t>11/21/2021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84104-6C66-4CD8-895D-65E5071467D1}" type="datetime1">
              <a:rPr lang="en-US" smtClean="0"/>
              <a:t>11/21/2021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4243A-83B0-4F68-B6D4-92A56335B23F}" type="datetime1">
              <a:rPr lang="en-US" smtClean="0"/>
              <a:t>11/21/2021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9F0F2-9091-4060-8408-614B033EBF36}" type="datetime1">
              <a:rPr lang="en-US" smtClean="0"/>
              <a:t>11/21/2021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319" y="128474"/>
            <a:ext cx="8259098" cy="763526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446" y="1179871"/>
            <a:ext cx="8229600" cy="3569110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FAD1D-4C5C-45BC-B078-33B663CB39AE}" type="datetime1">
              <a:rPr lang="en-US" smtClean="0"/>
              <a:t>11/21/2021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0363" y="436033"/>
            <a:ext cx="6555934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8013" y="1209366"/>
            <a:ext cx="6526162" cy="3508626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851DE-A30D-4506-877C-A1BB3C2FD85E}" type="datetime1">
              <a:rPr lang="en-US" smtClean="0"/>
              <a:t>11/21/2021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4880-FFC1-4256-A9E1-3752F653E73F}" type="datetime1">
              <a:rPr lang="en-US" smtClean="0"/>
              <a:t>11/21/2021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95A15-DB29-4856-97C4-79A96396C333}" type="datetime1">
              <a:rPr lang="en-US" smtClean="0"/>
              <a:t>11/21/2021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693" y="138907"/>
            <a:ext cx="8093365" cy="763525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508032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1980429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508032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980429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6E4E2-E38D-43E7-B552-7D76F5A1BCCF}" type="datetime1">
              <a:rPr lang="en-US" smtClean="0"/>
              <a:t>11/21/2021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F6758-3D50-4400-9377-38116BC2926D}" type="datetime1">
              <a:rPr lang="en-US" smtClean="0"/>
              <a:t>11/21/2021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6D3C8-648D-4B91-AC62-E98F94730C91}" type="datetime1">
              <a:rPr lang="en-US" smtClean="0"/>
              <a:t>11/21/2021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FAF2-337C-40F8-A62B-BE2BEFEED849}" type="datetime1">
              <a:rPr lang="en-US" smtClean="0"/>
              <a:t>11/21/2021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ED5B4-35D4-4651-8274-AD911C5D6F85}" type="datetime1">
              <a:rPr lang="en-US" smtClean="0"/>
              <a:t>11/21/2021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3i71xaburhd42.cloudfront.net/73cc654ecc9b680400e2be770f1bbfbce1ba8f4f/3-Figure1-1.png" TargetMode="Externa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hyperlink" Target="https://cpham.perso.univ-pau.fr/ENSEIGNEMENT/PAU-UPPA/INGRES-M1/07-wsn-mac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researchgate.net/profile/Simarpreet-Kaur-3/publication/221912635/figure/fig1/AS:647148131586050@1531303546412/The-S-MAC-and-T-MAC-Protocols-IEEE-80211-DCF-Distributed-Coordination-Function-is-a.png" TargetMode="External"/><Relationship Id="rId5" Type="http://schemas.openxmlformats.org/officeDocument/2006/relationships/image" Target="../media/image14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researchgate.net/profile/Moshaddique-Al-Ameen-2/publication/220505150/figure/fig6/AS:323442248306688@1454126049667/Dynamic-duty-cycling-in-DSMAC.png" TargetMode="External"/><Relationship Id="rId4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esearchgate.net/profile/Maria-Calle-7/publication/258145390/figure/fig1/AS:302082750992420@1449033548988/B-MAC-communication-example-All-nodes-are-within-range-of-each-other.pn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esearchgate.net/profile/Ridha-Azizi/publication/280027123/figure/fig8/AS:667839576961027@1536236771175/Organisation-of-time-slots-in-the-TRAMA-protocol-15-Prio-u-t-MD5-u-t.pn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esearchgate.net/figure/Wireless-sensor-network-applications_fig1_5187308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mmunity.cisco.com/t5/security-documents/layer-2-vs-layer-3-addressing/ta-p/312344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ink.springer.com/article/10.1007/s41870-018-0152-x/figures/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Time-division_multiple_access#/media/File:Tdma-frame-structure.pn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File:Generation_of_CDMA.sv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6460" y="1894734"/>
            <a:ext cx="7617540" cy="1622322"/>
          </a:xfrm>
        </p:spPr>
        <p:txBody>
          <a:bodyPr>
            <a:normAutofit fontScale="90000"/>
          </a:bodyPr>
          <a:lstStyle/>
          <a:p>
            <a:r>
              <a:rPr lang="en-US" dirty="0"/>
              <a:t>MAC Layer for </a:t>
            </a:r>
            <a:br>
              <a:rPr lang="en-US" dirty="0"/>
            </a:br>
            <a:r>
              <a:rPr lang="en-US" dirty="0"/>
              <a:t>Wireless Sensor Network 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6460" y="3738706"/>
            <a:ext cx="7498298" cy="730043"/>
          </a:xfrm>
        </p:spPr>
        <p:txBody>
          <a:bodyPr/>
          <a:lstStyle/>
          <a:p>
            <a:r>
              <a:rPr lang="en-US" dirty="0"/>
              <a:t>Protocols for connected objects - 2021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7464E63-E52D-4D2A-9AC6-78ABB639F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3D7870-6D64-40AA-8AEC-CCB736C0D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 Layers for Wireless Sensor Network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AF1567-EB32-4AB2-9ADD-9D59B36F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54741"/>
            <a:ext cx="3217698" cy="2286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3400" dirty="0"/>
              <a:t>MAC Protocols designed for WSNs</a:t>
            </a:r>
          </a:p>
          <a:p>
            <a:pPr marL="0" indent="0">
              <a:buNone/>
            </a:pPr>
            <a:r>
              <a:rPr lang="en-GB" sz="3600" b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Contention-based protocol</a:t>
            </a:r>
            <a:endParaRPr lang="en-US" sz="3400" dirty="0"/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D84427A0-3611-4D03-8A02-450D153FCF95}"/>
              </a:ext>
            </a:extLst>
          </p:cNvPr>
          <p:cNvSpPr txBox="1">
            <a:spLocks/>
          </p:cNvSpPr>
          <p:nvPr/>
        </p:nvSpPr>
        <p:spPr>
          <a:xfrm>
            <a:off x="5186645" y="1539996"/>
            <a:ext cx="3551772" cy="2275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sz="12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1EE1CB-2BAD-4F0B-8F19-7DCEBB079412}"/>
              </a:ext>
            </a:extLst>
          </p:cNvPr>
          <p:cNvSpPr txBox="1"/>
          <p:nvPr/>
        </p:nvSpPr>
        <p:spPr>
          <a:xfrm>
            <a:off x="89575" y="3857097"/>
            <a:ext cx="2888948" cy="663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9580" algn="just">
              <a:lnSpc>
                <a:spcPct val="107000"/>
              </a:lnSpc>
              <a:spcAft>
                <a:spcPts val="800"/>
              </a:spcAft>
            </a:pPr>
            <a:r>
              <a:rPr lang="en-GB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 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100" b="1" u="sng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Figure 5:</a:t>
            </a:r>
            <a:r>
              <a:rPr lang="en-GB" sz="11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GB" sz="11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Basic mechanism of S-MAC</a:t>
            </a:r>
            <a:endParaRPr lang="fr-FR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C452143-164D-450C-A28A-C7609608F91D}"/>
              </a:ext>
            </a:extLst>
          </p:cNvPr>
          <p:cNvSpPr txBox="1"/>
          <p:nvPr/>
        </p:nvSpPr>
        <p:spPr>
          <a:xfrm>
            <a:off x="4566137" y="1034991"/>
            <a:ext cx="4585446" cy="38686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3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Basic approach of contention-based MAC protocols are Carrier Sense Multiple Access (CSMA) and </a:t>
            </a:r>
            <a:r>
              <a:rPr lang="en-GB" sz="1300" b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Carrier Sense Multiple Access/Collision Avoidance (CSMA/CA).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2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2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Sensor-MAC (S-MAC</a:t>
            </a:r>
            <a:r>
              <a:rPr lang="en-GB" sz="12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) - </a:t>
            </a:r>
            <a:r>
              <a:rPr lang="en-GB" sz="1200" i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Synchronous Contention Based</a:t>
            </a:r>
            <a:endParaRPr lang="en-GB" sz="1200" b="1" i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 b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Nodes periodically sleep</a:t>
            </a:r>
            <a:endParaRPr lang="en-US" sz="13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300" dirty="0"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such as </a:t>
            </a:r>
            <a:r>
              <a:rPr lang="en-GB" sz="1300" b="1" dirty="0"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SYNC, RTS, and CTS like CSMA/CA.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300" b="1" dirty="0"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latency is very lower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So, it is not adapted for </a:t>
            </a:r>
            <a:r>
              <a:rPr lang="en-US" sz="1300" b="1" dirty="0"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time-critical applications. </a:t>
            </a:r>
            <a:endParaRPr lang="en-GB" sz="1300" b="1" dirty="0"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300" b="1" dirty="0"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300" b="1" dirty="0"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3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fr-FR" sz="13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3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fr-FR" sz="13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6F84649A-344F-4D9C-A593-8D2001770A41}"/>
              </a:ext>
            </a:extLst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6082"/>
            <a:ext cx="4535133" cy="3017134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2D8E058-6BA9-454F-96F7-D40AEA227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98CE60B-E748-4187-A650-B0F86CAC7BE1}"/>
              </a:ext>
            </a:extLst>
          </p:cNvPr>
          <p:cNvSpPr txBox="1"/>
          <p:nvPr/>
        </p:nvSpPr>
        <p:spPr>
          <a:xfrm>
            <a:off x="89575" y="4830360"/>
            <a:ext cx="6380629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00" dirty="0"/>
              <a:t>Source:  </a:t>
            </a:r>
            <a:r>
              <a:rPr lang="fr-FR" sz="500" dirty="0">
                <a:hlinkClick r:id="rId5"/>
              </a:rPr>
              <a:t>https://d3i71xaburhd42.cloudfront.net/73cc654ecc9b680400e2be770f1bbfbce1ba8f4f/3-Figure1-1.png</a:t>
            </a:r>
            <a:r>
              <a:rPr lang="fr-FR" sz="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9483250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3D7870-6D64-40AA-8AEC-CCB736C0D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 Layers for Wireless Sensor Network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AF1567-EB32-4AB2-9ADD-9D59B36F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54741"/>
            <a:ext cx="3217698" cy="2286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3400" dirty="0"/>
              <a:t>MAC Protocols designed for WSNs</a:t>
            </a:r>
          </a:p>
          <a:p>
            <a:pPr marL="0" indent="0">
              <a:buNone/>
            </a:pPr>
            <a:r>
              <a:rPr lang="en-GB" sz="3600" b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Contention-based protocol</a:t>
            </a:r>
            <a:endParaRPr lang="en-US" sz="3400" dirty="0"/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D84427A0-3611-4D03-8A02-450D153FCF95}"/>
              </a:ext>
            </a:extLst>
          </p:cNvPr>
          <p:cNvSpPr txBox="1">
            <a:spLocks/>
          </p:cNvSpPr>
          <p:nvPr/>
        </p:nvSpPr>
        <p:spPr>
          <a:xfrm>
            <a:off x="5186645" y="1539996"/>
            <a:ext cx="3551772" cy="2275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sz="12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1EE1CB-2BAD-4F0B-8F19-7DCEBB079412}"/>
              </a:ext>
            </a:extLst>
          </p:cNvPr>
          <p:cNvSpPr txBox="1"/>
          <p:nvPr/>
        </p:nvSpPr>
        <p:spPr>
          <a:xfrm>
            <a:off x="243537" y="1103137"/>
            <a:ext cx="1429974" cy="748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9580" algn="just">
              <a:lnSpc>
                <a:spcPct val="107000"/>
              </a:lnSpc>
              <a:spcAft>
                <a:spcPts val="800"/>
              </a:spcAft>
            </a:pPr>
            <a:r>
              <a:rPr lang="en-GB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 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800" b="1" u="sng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Figure 6:</a:t>
            </a:r>
            <a:r>
              <a:rPr lang="en-GB" sz="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GB" sz="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Basic mechanism of T-MAC</a:t>
            </a:r>
            <a:endParaRPr lang="fr-FR" sz="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C452143-164D-450C-A28A-C7609608F91D}"/>
              </a:ext>
            </a:extLst>
          </p:cNvPr>
          <p:cNvSpPr txBox="1"/>
          <p:nvPr/>
        </p:nvSpPr>
        <p:spPr>
          <a:xfrm>
            <a:off x="4609027" y="1477182"/>
            <a:ext cx="4585446" cy="2301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T-MAC is a </a:t>
            </a: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protocol derived from the S-MAC protocol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to reduce idle listening by transmitting all 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messages in bursts of variable length and </a:t>
            </a: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sleeping between bursts.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T-MAC </a:t>
            </a: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saves energy compared to S-MAC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The “</a:t>
            </a: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early sleeping problem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” limits the maximum throughput.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 </a:t>
            </a: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more latency 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and </a:t>
            </a: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data loss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13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537E200F-5D8B-4B50-99C2-CD33BD4346B3}"/>
              </a:ext>
            </a:extLst>
          </p:cNvPr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511" y="1069041"/>
            <a:ext cx="2832991" cy="145007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EF38A28-52B9-44FA-B982-124EC0243E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905719"/>
            <a:ext cx="3241172" cy="2176652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BA7B034F-2D51-4E7D-ACB1-FBA5786A30B7}"/>
              </a:ext>
            </a:extLst>
          </p:cNvPr>
          <p:cNvSpPr txBox="1"/>
          <p:nvPr/>
        </p:nvSpPr>
        <p:spPr>
          <a:xfrm>
            <a:off x="3128978" y="4142922"/>
            <a:ext cx="1592085" cy="8797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9580" algn="just">
              <a:lnSpc>
                <a:spcPct val="107000"/>
              </a:lnSpc>
              <a:spcAft>
                <a:spcPts val="800"/>
              </a:spcAft>
            </a:pPr>
            <a:r>
              <a:rPr lang="en-GB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 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800" b="1" u="sng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Figure 7:</a:t>
            </a:r>
            <a:r>
              <a:rPr lang="en-GB" sz="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Comparative energy used between CSMA, S-MAC and T-MAC protocols</a:t>
            </a:r>
            <a:endParaRPr lang="fr-FR" sz="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5C1C1C-3B81-4E24-B462-3A6BD017A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F33E9EF-2123-4B46-A5F9-F496B8045BE6}"/>
              </a:ext>
            </a:extLst>
          </p:cNvPr>
          <p:cNvSpPr txBox="1"/>
          <p:nvPr/>
        </p:nvSpPr>
        <p:spPr>
          <a:xfrm>
            <a:off x="243537" y="2491267"/>
            <a:ext cx="419023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00" dirty="0"/>
              <a:t>Source:  </a:t>
            </a:r>
            <a:r>
              <a:rPr lang="fr-FR" sz="500" dirty="0">
                <a:hlinkClick r:id="rId6"/>
              </a:rPr>
              <a:t>https://www.researchgate.net/profile/Simarpreet-Kaur-3/publication/221912635/figure/fig1/AS:647148131586050@1531303546412/The-S-MAC-and-T-MAC-Protocols-IEEE-80211-DCF-Distributed-Coordination-Function-is-a.png</a:t>
            </a:r>
            <a:r>
              <a:rPr lang="fr-FR" sz="500" dirty="0"/>
              <a:t>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78214EA-02CF-4DBA-B9BC-83F62EDB04B7}"/>
              </a:ext>
            </a:extLst>
          </p:cNvPr>
          <p:cNvSpPr txBox="1"/>
          <p:nvPr/>
        </p:nvSpPr>
        <p:spPr>
          <a:xfrm>
            <a:off x="-37850" y="5022715"/>
            <a:ext cx="2250760" cy="153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" dirty="0"/>
              <a:t>Source: </a:t>
            </a:r>
            <a:r>
              <a:rPr lang="fr-FR" sz="400" dirty="0">
                <a:hlinkClick r:id="rId7"/>
              </a:rPr>
              <a:t>https://cpham.perso.univ-pau.fr/ENSEIGNEMENT/PAU-UPPA/INGRES-M1/07-wsn-mac.pdf</a:t>
            </a:r>
            <a:r>
              <a:rPr lang="fr-FR" sz="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7737145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3D7870-6D64-40AA-8AEC-CCB736C0D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 Layers for Wireless Sensor Network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AF1567-EB32-4AB2-9ADD-9D59B36F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54741"/>
            <a:ext cx="3217698" cy="2286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3400" dirty="0"/>
              <a:t>MAC Protocols designed for WSNs</a:t>
            </a:r>
          </a:p>
          <a:p>
            <a:pPr marL="0" indent="0">
              <a:buNone/>
            </a:pPr>
            <a:r>
              <a:rPr lang="en-GB" sz="3600" b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Contention-based protocol</a:t>
            </a:r>
            <a:endParaRPr lang="en-US" sz="3400" dirty="0"/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D84427A0-3611-4D03-8A02-450D153FCF95}"/>
              </a:ext>
            </a:extLst>
          </p:cNvPr>
          <p:cNvSpPr txBox="1">
            <a:spLocks/>
          </p:cNvSpPr>
          <p:nvPr/>
        </p:nvSpPr>
        <p:spPr>
          <a:xfrm>
            <a:off x="5186645" y="1539996"/>
            <a:ext cx="3551772" cy="2275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sz="12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1EE1CB-2BAD-4F0B-8F19-7DCEBB079412}"/>
              </a:ext>
            </a:extLst>
          </p:cNvPr>
          <p:cNvSpPr txBox="1"/>
          <p:nvPr/>
        </p:nvSpPr>
        <p:spPr>
          <a:xfrm>
            <a:off x="328750" y="2571750"/>
            <a:ext cx="2888948" cy="5566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9580" algn="just"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 </a:t>
            </a: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900" b="1" u="sng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Figure 8:</a:t>
            </a:r>
            <a:r>
              <a:rPr lang="en-GB" sz="9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GB" sz="9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Basic mechanism of </a:t>
            </a:r>
            <a:r>
              <a:rPr lang="en-GB" sz="105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DS-MAC</a:t>
            </a:r>
            <a:endParaRPr lang="fr-FR" sz="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5FAD083-BB10-443E-ACD9-5E700E641A73}"/>
              </a:ext>
            </a:extLst>
          </p:cNvPr>
          <p:cNvSpPr txBox="1"/>
          <p:nvPr/>
        </p:nvSpPr>
        <p:spPr>
          <a:xfrm>
            <a:off x="5186645" y="1183341"/>
            <a:ext cx="373322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mbria" panose="02040503050406030204" pitchFamily="18" charset="0"/>
                <a:ea typeface="Cambria" panose="02040503050406030204" pitchFamily="18" charset="0"/>
              </a:rPr>
              <a:t>every node </a:t>
            </a:r>
            <a:r>
              <a:rPr lang="en-US" sz="1200" b="1" dirty="0">
                <a:latin typeface="Cambria" panose="02040503050406030204" pitchFamily="18" charset="0"/>
                <a:ea typeface="Cambria" panose="02040503050406030204" pitchFamily="18" charset="0"/>
              </a:rPr>
              <a:t>calculates the average value</a:t>
            </a:r>
            <a:r>
              <a:rPr lang="en-US" sz="1200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</a:p>
          <a:p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mbria" panose="02040503050406030204" pitchFamily="18" charset="0"/>
                <a:ea typeface="Cambria" panose="02040503050406030204" pitchFamily="18" charset="0"/>
              </a:rPr>
              <a:t>If this value </a:t>
            </a:r>
            <a:r>
              <a:rPr lang="en-US" sz="1200" b="1" dirty="0">
                <a:latin typeface="Cambria" panose="02040503050406030204" pitchFamily="18" charset="0"/>
                <a:ea typeface="Cambria" panose="02040503050406030204" pitchFamily="18" charset="0"/>
              </a:rPr>
              <a:t>is too high</a:t>
            </a:r>
            <a:r>
              <a:rPr lang="en-US" sz="1200" dirty="0">
                <a:latin typeface="Cambria" panose="02040503050406030204" pitchFamily="18" charset="0"/>
                <a:ea typeface="Cambria" panose="02040503050406030204" pitchFamily="18" charset="0"/>
              </a:rPr>
              <a:t>, a node will decide to </a:t>
            </a:r>
            <a:r>
              <a:rPr lang="en-US" sz="1200" b="1" dirty="0">
                <a:latin typeface="Cambria" panose="02040503050406030204" pitchFamily="18" charset="0"/>
                <a:ea typeface="Cambria" panose="02040503050406030204" pitchFamily="18" charset="0"/>
              </a:rPr>
              <a:t>shorten the sleep time</a:t>
            </a:r>
            <a:r>
              <a:rPr lang="en-US" sz="1200" dirty="0">
                <a:latin typeface="Cambria" panose="02040503050406030204" pitchFamily="18" charset="0"/>
                <a:ea typeface="Cambria" panose="02040503050406030204" pitchFamily="18" charset="0"/>
              </a:rPr>
              <a:t> and announce this in the SYNC period. </a:t>
            </a:r>
          </a:p>
          <a:p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 </a:t>
            </a:r>
            <a:r>
              <a:rPr lang="en-US" sz="1200" b="1" dirty="0">
                <a:latin typeface="Cambria" panose="02040503050406030204" pitchFamily="18" charset="0"/>
                <a:ea typeface="Cambria" panose="02040503050406030204" pitchFamily="18" charset="0"/>
              </a:rPr>
              <a:t>decrease the latency </a:t>
            </a:r>
            <a:r>
              <a:rPr lang="en-US" sz="1200" dirty="0">
                <a:latin typeface="Cambria" panose="02040503050406030204" pitchFamily="18" charset="0"/>
                <a:ea typeface="Cambria" panose="02040503050406030204" pitchFamily="18" charset="0"/>
              </a:rPr>
              <a:t>for delay-sensitive applications.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119D29F-14B0-4B54-9446-A8345DEBEA2C}"/>
              </a:ext>
            </a:extLst>
          </p:cNvPr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2" y="1481467"/>
            <a:ext cx="5020310" cy="1431131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BB6EE03F-3780-42CC-9DCC-3D1BC347C9D0}"/>
              </a:ext>
            </a:extLst>
          </p:cNvPr>
          <p:cNvSpPr txBox="1"/>
          <p:nvPr/>
        </p:nvSpPr>
        <p:spPr>
          <a:xfrm>
            <a:off x="-38270" y="3657074"/>
            <a:ext cx="4585750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A-MAC</a:t>
            </a: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is similar with </a:t>
            </a:r>
            <a:r>
              <a:rPr lang="en-GB" sz="13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S-MAC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300" dirty="0">
              <a:latin typeface="Cambria" panose="02040503050406030204" pitchFamily="18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It introduces </a:t>
            </a:r>
            <a:r>
              <a:rPr lang="en-US" sz="1300" b="1" dirty="0"/>
              <a:t>an adaptive duty cycle depending on ratio of the remaining energy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DBBBEC5-7A5D-4C12-85F5-F7EC0DC8D11F}"/>
              </a:ext>
            </a:extLst>
          </p:cNvPr>
          <p:cNvSpPr txBox="1"/>
          <p:nvPr/>
        </p:nvSpPr>
        <p:spPr>
          <a:xfrm>
            <a:off x="4499344" y="4318719"/>
            <a:ext cx="45854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The more energy </a:t>
            </a:r>
            <a:r>
              <a:rPr lang="en-GB" sz="12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 node has, </a:t>
            </a:r>
            <a:r>
              <a:rPr lang="en-GB" sz="12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the more frequently </a:t>
            </a:r>
            <a:r>
              <a:rPr lang="en-GB" sz="12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the node will wake up and hence fasten relaying data. </a:t>
            </a:r>
            <a:endParaRPr lang="en-US" sz="1200" dirty="0"/>
          </a:p>
        </p:txBody>
      </p:sp>
      <p:cxnSp>
        <p:nvCxnSpPr>
          <p:cNvPr id="27" name="Connecteur : en arc 26">
            <a:extLst>
              <a:ext uri="{FF2B5EF4-FFF2-40B4-BE49-F238E27FC236}">
                <a16:creationId xmlns:a16="http://schemas.microsoft.com/office/drawing/2014/main" id="{7DD39F82-4F20-47CF-9319-5D93FE2DD6F2}"/>
              </a:ext>
            </a:extLst>
          </p:cNvPr>
          <p:cNvCxnSpPr>
            <a:stCxn id="13" idx="2"/>
            <a:endCxn id="14" idx="2"/>
          </p:cNvCxnSpPr>
          <p:nvPr/>
        </p:nvCxnSpPr>
        <p:spPr>
          <a:xfrm rot="16200000" flipH="1">
            <a:off x="4407957" y="2396274"/>
            <a:ext cx="230758" cy="4537462"/>
          </a:xfrm>
          <a:prstGeom prst="curvedConnector3">
            <a:avLst>
              <a:gd name="adj1" fmla="val 199065"/>
            </a:avLst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4892B964-FA14-4781-9534-0FD26A89BE71}"/>
              </a:ext>
            </a:extLst>
          </p:cNvPr>
          <p:cNvCxnSpPr/>
          <p:nvPr/>
        </p:nvCxnSpPr>
        <p:spPr>
          <a:xfrm>
            <a:off x="0" y="3210724"/>
            <a:ext cx="921881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91A53FD9-59EC-40F3-984E-4678C02DF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8339DB8-6890-469C-B896-CD3BD76DEC21}"/>
              </a:ext>
            </a:extLst>
          </p:cNvPr>
          <p:cNvSpPr txBox="1"/>
          <p:nvPr/>
        </p:nvSpPr>
        <p:spPr>
          <a:xfrm>
            <a:off x="2498807" y="2936620"/>
            <a:ext cx="329466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" dirty="0"/>
              <a:t>Source: </a:t>
            </a:r>
            <a:r>
              <a:rPr lang="fr-FR" sz="400" dirty="0">
                <a:hlinkClick r:id="rId5"/>
              </a:rPr>
              <a:t>https://www.researchgate.net/profile/Moshaddique-Al-Ameen-2/publication/220505150/figure/fig6/AS:323442248306688@1454126049667/Dynamic-duty-cycling-in-DSMAC.png</a:t>
            </a:r>
            <a:r>
              <a:rPr lang="fr-FR" sz="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41106912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3D7870-6D64-40AA-8AEC-CCB736C0D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 Layers for Wireless Sensor Network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AF1567-EB32-4AB2-9ADD-9D59B36F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54741"/>
            <a:ext cx="3217698" cy="2286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3400" dirty="0"/>
              <a:t>MAC Protocols designed for WSNs</a:t>
            </a:r>
          </a:p>
          <a:p>
            <a:pPr marL="0" indent="0">
              <a:buNone/>
            </a:pPr>
            <a:r>
              <a:rPr lang="en-GB" sz="3600" b="1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Contention-based protocol</a:t>
            </a:r>
            <a:endParaRPr lang="en-US" sz="3400" dirty="0"/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E2199C0-1377-4CAD-A0F7-4E824B67A16F}"/>
              </a:ext>
            </a:extLst>
          </p:cNvPr>
          <p:cNvSpPr txBox="1"/>
          <p:nvPr/>
        </p:nvSpPr>
        <p:spPr>
          <a:xfrm>
            <a:off x="5276707" y="1137515"/>
            <a:ext cx="4585750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It is using also the CSMA/CA protocol.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D3EC6A3-1618-4204-B70D-B8C2BBA3D1C8}"/>
              </a:ext>
            </a:extLst>
          </p:cNvPr>
          <p:cNvSpPr txBox="1"/>
          <p:nvPr/>
        </p:nvSpPr>
        <p:spPr>
          <a:xfrm>
            <a:off x="331279" y="4021647"/>
            <a:ext cx="49432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u="sng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Figure 9: </a:t>
            </a:r>
            <a:r>
              <a:rPr lang="en-GB" sz="10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Berkeley MAC (</a:t>
            </a:r>
            <a:r>
              <a:rPr lang="en-GB" sz="14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B-MAC</a:t>
            </a:r>
            <a:r>
              <a:rPr lang="en-GB" sz="10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GB" sz="10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– Asynchronous Contention Based </a:t>
            </a:r>
            <a:endParaRPr lang="en-US" sz="10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2ABF1B5-C790-418B-89F2-A6B1731A78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68126"/>
            <a:ext cx="5069553" cy="2619269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E3A892C-4B06-48AE-9380-CB2706D588B6}"/>
              </a:ext>
            </a:extLst>
          </p:cNvPr>
          <p:cNvSpPr txBox="1"/>
          <p:nvPr/>
        </p:nvSpPr>
        <p:spPr>
          <a:xfrm>
            <a:off x="5069553" y="2166169"/>
            <a:ext cx="3997922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Goal </a:t>
            </a: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3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to reduce duty cycle and minimize idle listening. </a:t>
            </a:r>
          </a:p>
          <a:p>
            <a:endParaRPr lang="en-GB" sz="1300" dirty="0">
              <a:latin typeface="Cambria" panose="020405030504060302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B-MAC is designed for </a:t>
            </a:r>
            <a:r>
              <a:rPr lang="en-GB" sz="13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low traffic</a:t>
            </a: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3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low power communication</a:t>
            </a: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, and is one of the most widely used protocols. </a:t>
            </a:r>
            <a:endParaRPr lang="en-US" sz="13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EAF2919-E1DB-496D-8B0F-A221B1172FC1}"/>
              </a:ext>
            </a:extLst>
          </p:cNvPr>
          <p:cNvSpPr txBox="1"/>
          <p:nvPr/>
        </p:nvSpPr>
        <p:spPr>
          <a:xfrm>
            <a:off x="5216349" y="1464155"/>
            <a:ext cx="3447907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US" sz="1300" b="0" i="0" u="none" strike="noStrike" baseline="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r>
              <a:rPr lang="en-US" sz="1300" b="0" i="0" u="none" strike="noStrike" baseline="0" dirty="0">
                <a:latin typeface="Cambria" panose="02040503050406030204" pitchFamily="18" charset="0"/>
                <a:ea typeface="Cambria" panose="02040503050406030204" pitchFamily="18" charset="0"/>
              </a:rPr>
              <a:t>•       Send request to send a packet</a:t>
            </a:r>
            <a:endParaRPr lang="en-US" sz="13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4E0626B-40BA-465B-AA9E-ACA60249B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FB62EDF-31A4-4E27-A893-275377307967}"/>
              </a:ext>
            </a:extLst>
          </p:cNvPr>
          <p:cNvSpPr txBox="1"/>
          <p:nvPr/>
        </p:nvSpPr>
        <p:spPr>
          <a:xfrm>
            <a:off x="85807" y="4329424"/>
            <a:ext cx="6048293" cy="153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" dirty="0"/>
              <a:t>Source: </a:t>
            </a:r>
            <a:r>
              <a:rPr lang="fr-FR" sz="400" dirty="0">
                <a:hlinkClick r:id="rId4"/>
              </a:rPr>
              <a:t>https://www.researchgate.net/profile/Maria-Calle-7/publication/258145390/figure/fig1/AS:302082750992420@1449033548988/B-MAC-communication-example-All-nodes-are-within-range-of-each-other.png</a:t>
            </a:r>
            <a:r>
              <a:rPr lang="fr-FR" sz="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34589175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3D7870-6D64-40AA-8AEC-CCB736C0D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 Layers for Wireless Sensor Network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AF1567-EB32-4AB2-9ADD-9D59B36F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54741"/>
            <a:ext cx="3217698" cy="2286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3400" dirty="0"/>
              <a:t>MAC Protocols designed for WSNs</a:t>
            </a:r>
          </a:p>
          <a:p>
            <a:pPr marL="0" indent="0">
              <a:buNone/>
            </a:pPr>
            <a:r>
              <a:rPr lang="en-US" sz="3600" b="1" dirty="0"/>
              <a:t>Scheduled-based protocols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D84427A0-3611-4D03-8A02-450D153FCF95}"/>
              </a:ext>
            </a:extLst>
          </p:cNvPr>
          <p:cNvSpPr txBox="1">
            <a:spLocks/>
          </p:cNvSpPr>
          <p:nvPr/>
        </p:nvSpPr>
        <p:spPr>
          <a:xfrm>
            <a:off x="5186645" y="1368126"/>
            <a:ext cx="3551772" cy="2275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sz="12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31179D1-2D04-4E7C-B954-95FF4A58E90C}"/>
              </a:ext>
            </a:extLst>
          </p:cNvPr>
          <p:cNvSpPr txBox="1"/>
          <p:nvPr/>
        </p:nvSpPr>
        <p:spPr>
          <a:xfrm>
            <a:off x="5840575" y="1183341"/>
            <a:ext cx="3217697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L-MAC is a </a:t>
            </a:r>
            <a:r>
              <a:rPr lang="en-GB" sz="13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MAC protocol </a:t>
            </a: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designed for WSN and a typical </a:t>
            </a:r>
            <a:r>
              <a:rPr lang="en-GB" sz="1300" i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TDMA protocols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300" dirty="0">
              <a:latin typeface="Cambria" panose="02040503050406030204" pitchFamily="18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It is an </a:t>
            </a: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energy-efficient medium access protocol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 designed for wireless sensor networks.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559007E-E8B0-46BE-AD7B-823BEDFB3B8E}"/>
              </a:ext>
            </a:extLst>
          </p:cNvPr>
          <p:cNvSpPr txBox="1"/>
          <p:nvPr/>
        </p:nvSpPr>
        <p:spPr>
          <a:xfrm>
            <a:off x="158128" y="1446305"/>
            <a:ext cx="4087893" cy="2907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3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The mechanism is simple:  </a:t>
            </a:r>
            <a:endParaRPr lang="fr-FR" sz="1300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7015E43-4CCF-4EAE-BBE5-3BB2A6DD0CA6}"/>
              </a:ext>
            </a:extLst>
          </p:cNvPr>
          <p:cNvSpPr txBox="1"/>
          <p:nvPr/>
        </p:nvSpPr>
        <p:spPr>
          <a:xfrm>
            <a:off x="532197" y="4177113"/>
            <a:ext cx="8711746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Aim 	</a:t>
            </a: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GB" sz="13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minimize the   number of transceiver   switches</a:t>
            </a:r>
          </a:p>
          <a:p>
            <a:r>
              <a:rPr lang="en-GB" sz="1300" dirty="0">
                <a:latin typeface="Cambria" panose="020405030504060302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        	 </a:t>
            </a:r>
            <a:r>
              <a:rPr lang="en-US" sz="1300" dirty="0">
                <a:latin typeface="Cambria" panose="020405030504060302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to </a:t>
            </a:r>
            <a:r>
              <a:rPr lang="en-US" sz="1300" b="1" dirty="0">
                <a:latin typeface="Cambria" panose="020405030504060302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make the sleep interval </a:t>
            </a:r>
            <a:r>
              <a:rPr lang="en-US" sz="1300" dirty="0">
                <a:latin typeface="Cambria" panose="020405030504060302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for sensor nodes adaptive to the amount of data traffic and to limit the complexity of implementation</a:t>
            </a:r>
            <a:endParaRPr lang="en-US" sz="1300" dirty="0"/>
          </a:p>
        </p:txBody>
      </p:sp>
      <p:graphicFrame>
        <p:nvGraphicFramePr>
          <p:cNvPr id="19" name="Diagramme 18">
            <a:extLst>
              <a:ext uri="{FF2B5EF4-FFF2-40B4-BE49-F238E27FC236}">
                <a16:creationId xmlns:a16="http://schemas.microsoft.com/office/drawing/2014/main" id="{82BAC9ED-A037-488E-AD25-11653AC027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8911035"/>
              </p:ext>
            </p:extLst>
          </p:nvPr>
        </p:nvGraphicFramePr>
        <p:xfrm>
          <a:off x="158128" y="1120968"/>
          <a:ext cx="5232018" cy="2944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31860B-A404-41C4-977B-43D97B720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181993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3D7870-6D64-40AA-8AEC-CCB736C0D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 Layers for Wireless Sensor Network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AF1567-EB32-4AB2-9ADD-9D59B36F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54741"/>
            <a:ext cx="3217698" cy="2286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3400" dirty="0"/>
              <a:t>MAC Protocols designed for WSNs</a:t>
            </a:r>
          </a:p>
          <a:p>
            <a:pPr marL="0" indent="0">
              <a:buNone/>
            </a:pPr>
            <a:r>
              <a:rPr lang="en-US" sz="3600" b="1" dirty="0"/>
              <a:t>Scheduled-based protocols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D84427A0-3611-4D03-8A02-450D153FCF95}"/>
              </a:ext>
            </a:extLst>
          </p:cNvPr>
          <p:cNvSpPr txBox="1">
            <a:spLocks/>
          </p:cNvSpPr>
          <p:nvPr/>
        </p:nvSpPr>
        <p:spPr>
          <a:xfrm>
            <a:off x="5186645" y="1368126"/>
            <a:ext cx="3551772" cy="2275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sz="12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31179D1-2D04-4E7C-B954-95FF4A58E90C}"/>
              </a:ext>
            </a:extLst>
          </p:cNvPr>
          <p:cNvSpPr txBox="1"/>
          <p:nvPr/>
        </p:nvSpPr>
        <p:spPr>
          <a:xfrm>
            <a:off x="0" y="1381573"/>
            <a:ext cx="3217697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latin typeface="Cambria" panose="02040503050406030204" pitchFamily="18" charset="0"/>
                <a:cs typeface="Calibri" panose="020F0502020204030204" pitchFamily="34" charset="0"/>
              </a:rPr>
              <a:t>TRAMA is a MAC protocol based on </a:t>
            </a:r>
            <a:r>
              <a:rPr lang="en-US" sz="1300" b="1" dirty="0">
                <a:latin typeface="Cambria" panose="02040503050406030204" pitchFamily="18" charset="0"/>
                <a:cs typeface="Calibri" panose="020F0502020204030204" pitchFamily="34" charset="0"/>
              </a:rPr>
              <a:t>TDMA mechanism</a:t>
            </a:r>
          </a:p>
          <a:p>
            <a:endParaRPr lang="en-GB" sz="1300" b="1" dirty="0">
              <a:latin typeface="Cambria" panose="02040503050406030204" pitchFamily="18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It is an </a:t>
            </a: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energy-efficient medium access protocol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 designed for wireless sensor networks.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C92245B-234D-4ADA-BC9B-E4F21239C795}"/>
              </a:ext>
            </a:extLst>
          </p:cNvPr>
          <p:cNvSpPr txBox="1"/>
          <p:nvPr/>
        </p:nvSpPr>
        <p:spPr>
          <a:xfrm>
            <a:off x="4572000" y="1069041"/>
            <a:ext cx="4585446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TRAMA applies a traffic adaptive distribution election scheme that </a:t>
            </a:r>
            <a:r>
              <a:rPr lang="en-GB" sz="13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selects the receivers based on the schedules announced by transmitters.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300" dirty="0">
              <a:latin typeface="Cambria" panose="02040503050406030204" pitchFamily="18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Nodes using TRAMA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, exchange their two-hop information and the transmission schedules fixing which nodes are the intended receivers of their traffic in chronological order.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6E4B59F-CA61-4845-835C-D3B6E232A2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258" y="2817183"/>
            <a:ext cx="4243742" cy="1792357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AB862FB8-2C83-4C0D-A49E-9C98D71F25E2}"/>
              </a:ext>
            </a:extLst>
          </p:cNvPr>
          <p:cNvSpPr txBox="1"/>
          <p:nvPr/>
        </p:nvSpPr>
        <p:spPr>
          <a:xfrm>
            <a:off x="1182146" y="4686995"/>
            <a:ext cx="494326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u="sng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Figure 10 : </a:t>
            </a:r>
            <a:r>
              <a:rPr lang="en-GB" sz="10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TRAMA</a:t>
            </a:r>
            <a:endParaRPr lang="en-US" sz="10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8AA0448-96DD-44D4-912A-1344C4A27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1892F32-9F16-4715-9FC2-89FFD3E0CE07}"/>
              </a:ext>
            </a:extLst>
          </p:cNvPr>
          <p:cNvSpPr txBox="1"/>
          <p:nvPr/>
        </p:nvSpPr>
        <p:spPr>
          <a:xfrm>
            <a:off x="193550" y="4904185"/>
            <a:ext cx="6048293" cy="153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00" dirty="0"/>
              <a:t>Source: </a:t>
            </a:r>
            <a:r>
              <a:rPr lang="fr-FR" sz="400" dirty="0">
                <a:hlinkClick r:id="rId4"/>
              </a:rPr>
              <a:t>https://www.researchgate.net/profile/Ridha-Azizi/publication/280027123/figure/fig8/AS:667839576961027@1536236771175/Organisation-of-time-slots-in-the-TRAMA-protocol-15-Prio-u-t-MD5-u-t.png</a:t>
            </a:r>
            <a:r>
              <a:rPr lang="fr-FR" sz="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5826557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3D7870-6D64-40AA-8AEC-CCB736C0D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 Layers for Wireless Sensor Network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AF1567-EB32-4AB2-9ADD-9D59B36F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54741"/>
            <a:ext cx="3217698" cy="2286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3400" dirty="0"/>
              <a:t>MAC Protocols designed for WSNs</a:t>
            </a:r>
          </a:p>
          <a:p>
            <a:pPr marL="0" indent="0">
              <a:buNone/>
            </a:pPr>
            <a:r>
              <a:rPr lang="en-US" sz="3600" b="1" dirty="0"/>
              <a:t>Hybrid protocols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D84427A0-3611-4D03-8A02-450D153FCF95}"/>
              </a:ext>
            </a:extLst>
          </p:cNvPr>
          <p:cNvSpPr txBox="1">
            <a:spLocks/>
          </p:cNvSpPr>
          <p:nvPr/>
        </p:nvSpPr>
        <p:spPr>
          <a:xfrm>
            <a:off x="5186645" y="1368126"/>
            <a:ext cx="3551772" cy="2275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sz="1200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6E7DA13-5284-4595-BFAF-34559E101A99}"/>
              </a:ext>
            </a:extLst>
          </p:cNvPr>
          <p:cNvSpPr txBox="1"/>
          <p:nvPr/>
        </p:nvSpPr>
        <p:spPr>
          <a:xfrm>
            <a:off x="4669808" y="974191"/>
            <a:ext cx="458544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Zebra Media Access Control (Z-MAC) </a:t>
            </a: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it is based on a combination of </a:t>
            </a:r>
            <a:r>
              <a:rPr lang="en-GB" sz="13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CSMA and TDMA</a:t>
            </a:r>
          </a:p>
        </p:txBody>
      </p:sp>
      <p:graphicFrame>
        <p:nvGraphicFramePr>
          <p:cNvPr id="8" name="Diagramme 7">
            <a:extLst>
              <a:ext uri="{FF2B5EF4-FFF2-40B4-BE49-F238E27FC236}">
                <a16:creationId xmlns:a16="http://schemas.microsoft.com/office/drawing/2014/main" id="{C0C240DF-EAF2-4E6A-AEE1-860BDA4143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6778506"/>
              </p:ext>
            </p:extLst>
          </p:nvPr>
        </p:nvGraphicFramePr>
        <p:xfrm>
          <a:off x="-1734458" y="1466634"/>
          <a:ext cx="7624584" cy="3352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70687D4-4D98-476E-A876-60FB960EB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951CDB0-CCCF-4F34-B88F-D1B460348487}"/>
              </a:ext>
            </a:extLst>
          </p:cNvPr>
          <p:cNvSpPr txBox="1"/>
          <p:nvPr/>
        </p:nvSpPr>
        <p:spPr>
          <a:xfrm>
            <a:off x="4669808" y="1800064"/>
            <a:ext cx="4403665" cy="24182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Owners of the current time slot always </a:t>
            </a:r>
            <a:r>
              <a:rPr lang="en-GB" sz="1300" b="1" dirty="0"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have priority in accessing the channel over non-owners.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300" dirty="0">
              <a:latin typeface="Cambria" panose="02040503050406030204" pitchFamily="18" charset="0"/>
              <a:ea typeface="Calibri" panose="020F0502020204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Therefore, under low contention where not all owners have data to send, non-owners </a:t>
            </a:r>
            <a:r>
              <a:rPr lang="en-GB" sz="1300" b="1" dirty="0"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can “steal” time slots from owners.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 sz="1300" dirty="0">
              <a:latin typeface="Cambria" panose="02040503050406030204" pitchFamily="18" charset="0"/>
              <a:ea typeface="Calibri" panose="020F0502020204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This has the effect of switching between </a:t>
            </a:r>
            <a:r>
              <a:rPr lang="en-GB" sz="1300" b="1" dirty="0">
                <a:effectLst/>
                <a:latin typeface="Cambria" panose="02040503050406030204" pitchFamily="18" charset="0"/>
                <a:ea typeface="Calibri" panose="020F0502020204030204" pitchFamily="34" charset="0"/>
              </a:rPr>
              <a:t>CSMA and TDMA depending on contention.</a:t>
            </a:r>
            <a:endParaRPr lang="fr-FR" sz="13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791412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17945E-6F51-47F7-84A5-3202853C9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605" y="102393"/>
            <a:ext cx="8737252" cy="763526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Comparative of existing MAC layers deployed for WSN 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E84BE9B-524A-4C29-943B-6CB893486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FB5427C-993B-4A50-A663-0A9A0FB1F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058409"/>
            <a:ext cx="6324600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213109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1521C1-030F-41E4-B5FE-A8EA2AD80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</a:t>
            </a:r>
          </a:p>
        </p:txBody>
      </p:sp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id="{6CD2516E-491A-41BC-8C89-51817A13F3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9056083"/>
              </p:ext>
            </p:extLst>
          </p:nvPr>
        </p:nvGraphicFramePr>
        <p:xfrm>
          <a:off x="1524000" y="10795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8AECC21-E305-4C4E-AEC1-2ABC5F782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115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</a:rPr>
              <a:t>Contents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</a:t>
            </a:r>
          </a:p>
          <a:p>
            <a:r>
              <a:rPr lang="en-US" dirty="0"/>
              <a:t>MAC Layer : generalities</a:t>
            </a:r>
          </a:p>
          <a:p>
            <a:r>
              <a:rPr lang="en-US" dirty="0"/>
              <a:t>MAC Layers for Wireless Network Sensor</a:t>
            </a:r>
          </a:p>
          <a:p>
            <a:r>
              <a:rPr lang="en-US" dirty="0"/>
              <a:t>Conclusion 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9172B74-E4A5-4217-AE22-D98AC0ABD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9319" y="128474"/>
            <a:ext cx="8259098" cy="763526"/>
          </a:xfrm>
        </p:spPr>
        <p:txBody>
          <a:bodyPr anchor="ctr">
            <a:normAutofit/>
          </a:bodyPr>
          <a:lstStyle/>
          <a:p>
            <a:r>
              <a:rPr lang="en-US" dirty="0"/>
              <a:t>Introduction</a:t>
            </a:r>
          </a:p>
        </p:txBody>
      </p:sp>
      <p:pic>
        <p:nvPicPr>
          <p:cNvPr id="3" name="Espace réservé du contenu 2">
            <a:extLst>
              <a:ext uri="{FF2B5EF4-FFF2-40B4-BE49-F238E27FC236}">
                <a16:creationId xmlns:a16="http://schemas.microsoft.com/office/drawing/2014/main" id="{5D6A5726-2767-4EB1-AE58-C32E47023B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32" y="1144970"/>
            <a:ext cx="5203676" cy="3569110"/>
          </a:xfrm>
          <a:noFill/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88A981F-70DC-4276-A8F9-DDC29C95E466}"/>
              </a:ext>
            </a:extLst>
          </p:cNvPr>
          <p:cNvSpPr txBox="1"/>
          <p:nvPr/>
        </p:nvSpPr>
        <p:spPr>
          <a:xfrm>
            <a:off x="5556808" y="1748271"/>
            <a:ext cx="36844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With the </a:t>
            </a:r>
            <a:r>
              <a:rPr lang="en-US" sz="1200" b="1" dirty="0"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emergence of wireless sensor network</a:t>
            </a:r>
            <a:r>
              <a:rPr lang="en-US" sz="1200" dirty="0"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, new MAC protocols have been implemented.</a:t>
            </a:r>
          </a:p>
          <a:p>
            <a:endParaRPr lang="en-US" sz="1200" dirty="0"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The objective here is to </a:t>
            </a:r>
            <a:r>
              <a:rPr lang="en-US" sz="1200" b="1" dirty="0"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present many available MAC Layer implemented in WSN </a:t>
            </a:r>
            <a:r>
              <a:rPr lang="en-US" sz="1200" dirty="0"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and also their </a:t>
            </a:r>
            <a:r>
              <a:rPr lang="en-US" sz="1200" b="1" dirty="0">
                <a:latin typeface="Cambria" panose="02040503050406030204" pitchFamily="18" charset="0"/>
                <a:ea typeface="Cambria" panose="02040503050406030204" pitchFamily="18" charset="0"/>
                <a:cs typeface="Tahoma" panose="020B0604030504040204" pitchFamily="34" charset="0"/>
              </a:rPr>
              <a:t>characteristics.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Cambria" panose="02040503050406030204" pitchFamily="18" charset="0"/>
              <a:ea typeface="Cambria" panose="02040503050406030204" pitchFamily="18" charset="0"/>
              <a:cs typeface="Tahoma" panose="020B060403050404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2BD8AA0-FBF8-4CA5-8371-663EF7E8D10C}"/>
              </a:ext>
            </a:extLst>
          </p:cNvPr>
          <p:cNvSpPr txBox="1"/>
          <p:nvPr/>
        </p:nvSpPr>
        <p:spPr>
          <a:xfrm>
            <a:off x="0" y="4922693"/>
            <a:ext cx="6380629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00" dirty="0"/>
              <a:t>Source: </a:t>
            </a:r>
            <a:r>
              <a:rPr lang="fr-FR" sz="500" dirty="0">
                <a:hlinkClick r:id="rId4"/>
              </a:rPr>
              <a:t>https://www.researchgate.net/figure/Wireless-sensor-network-applications_fig1_51873083</a:t>
            </a:r>
            <a:r>
              <a:rPr lang="fr-FR" sz="500" dirty="0"/>
              <a:t> 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31FE7C2-86B3-44BA-B79B-362D59D55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A7BC01-AFAC-453B-AED2-B54C5E2E0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fr-FR" dirty="0"/>
            </a:br>
            <a:r>
              <a:rPr lang="fr-FR" dirty="0"/>
              <a:t>MAC Layer : </a:t>
            </a:r>
            <a:r>
              <a:rPr lang="en-US" dirty="0"/>
              <a:t>generalities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A03C8C-4F1C-42FE-99EA-EE8A1735B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6776" y="1465729"/>
            <a:ext cx="3594269" cy="3283252"/>
          </a:xfrm>
        </p:spPr>
        <p:txBody>
          <a:bodyPr>
            <a:normAutofit/>
          </a:bodyPr>
          <a:lstStyle/>
          <a:p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The Medium Access Control layer (MAC) </a:t>
            </a:r>
            <a:r>
              <a:rPr lang="en-US" sz="1100" b="1" dirty="0">
                <a:latin typeface="Cambria" panose="02040503050406030204" pitchFamily="18" charset="0"/>
                <a:ea typeface="Cambria" panose="02040503050406030204" pitchFamily="18" charset="0"/>
              </a:rPr>
              <a:t>is the interface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 between the </a:t>
            </a:r>
            <a:r>
              <a:rPr lang="en-US" sz="1100" b="1" dirty="0">
                <a:latin typeface="Cambria" panose="02040503050406030204" pitchFamily="18" charset="0"/>
                <a:ea typeface="Cambria" panose="02040503050406030204" pitchFamily="18" charset="0"/>
              </a:rPr>
              <a:t>physical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 and the </a:t>
            </a:r>
            <a:r>
              <a:rPr lang="en-US" sz="1100" b="1" dirty="0">
                <a:latin typeface="Cambria" panose="02040503050406030204" pitchFamily="18" charset="0"/>
                <a:ea typeface="Cambria" panose="02040503050406030204" pitchFamily="18" charset="0"/>
              </a:rPr>
              <a:t>network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100" b="1" dirty="0">
                <a:latin typeface="Cambria" panose="02040503050406030204" pitchFamily="18" charset="0"/>
                <a:ea typeface="Cambria" panose="02040503050406030204" pitchFamily="18" charset="0"/>
              </a:rPr>
              <a:t>layer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pPr marL="0" indent="0">
              <a:buNone/>
            </a:pPr>
            <a:endParaRPr lang="en-US" sz="11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function 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 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to </a:t>
            </a:r>
            <a:r>
              <a:rPr lang="en-US" sz="1100" b="1" dirty="0">
                <a:latin typeface="Cambria" panose="02040503050406030204" pitchFamily="18" charset="0"/>
                <a:ea typeface="Cambria" panose="02040503050406030204" pitchFamily="18" charset="0"/>
              </a:rPr>
              <a:t>allow multiple nodes to transmit on the same communication medium </a:t>
            </a:r>
            <a:endParaRPr lang="en-US" sz="11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sz="11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MAC Layer protocols for WSNs must </a:t>
            </a:r>
            <a:r>
              <a:rPr lang="en-US" sz="1100" b="1" dirty="0">
                <a:latin typeface="Cambria" panose="02040503050406030204" pitchFamily="18" charset="0"/>
                <a:ea typeface="Cambria" panose="02040503050406030204" pitchFamily="18" charset="0"/>
              </a:rPr>
              <a:t>be energy efficient to maximize lifetime.</a:t>
            </a:r>
            <a:r>
              <a:rPr lang="en-US" sz="11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</a:p>
          <a:p>
            <a:pPr marL="0" indent="0">
              <a:buNone/>
            </a:pPr>
            <a:endParaRPr lang="en-US" sz="11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A2A078B-D05F-4956-A153-3BA0093BD3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52" y="1071210"/>
            <a:ext cx="3181626" cy="3677771"/>
          </a:xfrm>
          <a:prstGeom prst="rect">
            <a:avLst/>
          </a:prstGeo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31F1B0C-1ABD-4492-A224-46067D2BE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5C82407-5BBB-4D62-ACDD-31223C0C1338}"/>
              </a:ext>
            </a:extLst>
          </p:cNvPr>
          <p:cNvSpPr txBox="1"/>
          <p:nvPr/>
        </p:nvSpPr>
        <p:spPr>
          <a:xfrm>
            <a:off x="65315" y="4856441"/>
            <a:ext cx="6380629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00" dirty="0"/>
              <a:t>Source: </a:t>
            </a:r>
            <a:r>
              <a:rPr lang="fr-FR" sz="500" dirty="0">
                <a:hlinkClick r:id="rId4"/>
              </a:rPr>
              <a:t>https://community.cisco.com/t5/security-documents/layer-2-vs-layer-3-addressing/ta-p/3123440</a:t>
            </a:r>
            <a:r>
              <a:rPr lang="fr-FR" sz="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61375012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3D7870-6D64-40AA-8AEC-CCB736C0D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MAC Layers for Wireless Sensor Network </a:t>
            </a:r>
            <a:endParaRPr lang="en-US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AF1567-EB32-4AB2-9ADD-9D59B36F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1696" y="1654296"/>
            <a:ext cx="3551772" cy="22755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Nowadays, several MAC protocols are implemented and used in different use case. We classified these MAC protocol into 3 categories:</a:t>
            </a:r>
          </a:p>
          <a:p>
            <a:pPr marL="0" indent="0">
              <a:buNone/>
            </a:pPr>
            <a:endParaRPr lang="en-US" sz="13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Contention based protocols (</a:t>
            </a: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CSMA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Contention based protocols with scheduling  mechanisms (</a:t>
            </a: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TDMA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Hybrid Protocols (</a:t>
            </a: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TDMA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 + </a:t>
            </a: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CSMA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) </a:t>
            </a:r>
          </a:p>
          <a:p>
            <a:pPr marL="0" indent="0">
              <a:buNone/>
            </a:pPr>
            <a:endParaRPr lang="en-US" sz="1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Image 5" descr="Comparative analysis of contention based and TDMA based MAC protocols for  wireless sensor networks | SpringerLink">
            <a:extLst>
              <a:ext uri="{FF2B5EF4-FFF2-40B4-BE49-F238E27FC236}">
                <a16:creationId xmlns:a16="http://schemas.microsoft.com/office/drawing/2014/main" id="{1BB33C89-09A3-4BF1-B63C-9EA006894F5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7" y="1082323"/>
            <a:ext cx="4953000" cy="34194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9A699F6-59AF-4745-A79C-A3246E1E1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0A36FA9-DE56-4A44-BA8C-4EF712654C0D}"/>
              </a:ext>
            </a:extLst>
          </p:cNvPr>
          <p:cNvSpPr txBox="1"/>
          <p:nvPr/>
        </p:nvSpPr>
        <p:spPr>
          <a:xfrm>
            <a:off x="65315" y="4856441"/>
            <a:ext cx="6380629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00" dirty="0">
                <a:hlinkClick r:id="rId4"/>
              </a:rPr>
              <a:t>https://link.springer.com/article/10.1007/s41870-018-0152-x/figures/1</a:t>
            </a:r>
            <a:r>
              <a:rPr lang="fr-FR" sz="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00752435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3D7870-6D64-40AA-8AEC-CCB736C0D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 Layers for Wireless Sensor Network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AF1567-EB32-4AB2-9ADD-9D59B36F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54741"/>
            <a:ext cx="3217698" cy="22860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3400" dirty="0"/>
              <a:t>General presentations of classic MAC protocols </a:t>
            </a: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D84427A0-3611-4D03-8A02-450D153FCF95}"/>
              </a:ext>
            </a:extLst>
          </p:cNvPr>
          <p:cNvSpPr txBox="1">
            <a:spLocks/>
          </p:cNvSpPr>
          <p:nvPr/>
        </p:nvSpPr>
        <p:spPr>
          <a:xfrm>
            <a:off x="5186645" y="1539996"/>
            <a:ext cx="3551772" cy="2275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sz="12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A673FCE-BD82-4F23-A61A-5B51B5639F8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93" y="2269375"/>
            <a:ext cx="5129427" cy="14776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F1EE1CB-2BAD-4F0B-8F19-7DCEBB079412}"/>
              </a:ext>
            </a:extLst>
          </p:cNvPr>
          <p:cNvSpPr txBox="1"/>
          <p:nvPr/>
        </p:nvSpPr>
        <p:spPr>
          <a:xfrm>
            <a:off x="1337795" y="3857097"/>
            <a:ext cx="2112869" cy="663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9580" algn="just">
              <a:lnSpc>
                <a:spcPct val="107000"/>
              </a:lnSpc>
              <a:spcAft>
                <a:spcPts val="800"/>
              </a:spcAft>
            </a:pPr>
            <a:r>
              <a:rPr lang="en-GB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 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100" b="1" u="sng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Figure 1:</a:t>
            </a:r>
            <a:r>
              <a:rPr lang="en-GB" sz="11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GB" sz="11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FDMA Principle</a:t>
            </a:r>
            <a:endParaRPr lang="fr-FR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45ACFB6-7551-4A6C-8092-91D18D3181A1}"/>
              </a:ext>
            </a:extLst>
          </p:cNvPr>
          <p:cNvSpPr txBox="1"/>
          <p:nvPr/>
        </p:nvSpPr>
        <p:spPr>
          <a:xfrm>
            <a:off x="4558554" y="1153024"/>
            <a:ext cx="4585446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FDMA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 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dividing one channel or bandwidth into multiple individual bands, each for use by a single user (Figure 1).</a:t>
            </a:r>
          </a:p>
          <a:p>
            <a:pPr algn="just"/>
            <a:endParaRPr lang="en-US" sz="13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Example : </a:t>
            </a: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fiber optic communications systems, cable television, satellite transmission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…</a:t>
            </a:r>
          </a:p>
          <a:p>
            <a:pPr algn="just"/>
            <a:endParaRPr lang="en-US" sz="13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en-US" sz="13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en-US" sz="13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274FA60-5E57-4D83-81BE-11C8661E8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65746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3D7870-6D64-40AA-8AEC-CCB736C0D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 Layers for Wireless Sensor Network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AF1567-EB32-4AB2-9ADD-9D59B36F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54741"/>
            <a:ext cx="3217698" cy="22860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3400" dirty="0"/>
              <a:t>General presentations of classic MAC protocols </a:t>
            </a: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D84427A0-3611-4D03-8A02-450D153FCF95}"/>
              </a:ext>
            </a:extLst>
          </p:cNvPr>
          <p:cNvSpPr txBox="1">
            <a:spLocks/>
          </p:cNvSpPr>
          <p:nvPr/>
        </p:nvSpPr>
        <p:spPr>
          <a:xfrm>
            <a:off x="5186645" y="1539996"/>
            <a:ext cx="3551772" cy="2275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sz="12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1EE1CB-2BAD-4F0B-8F19-7DCEBB079412}"/>
              </a:ext>
            </a:extLst>
          </p:cNvPr>
          <p:cNvSpPr txBox="1"/>
          <p:nvPr/>
        </p:nvSpPr>
        <p:spPr>
          <a:xfrm>
            <a:off x="405583" y="3406038"/>
            <a:ext cx="2112869" cy="836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9580" algn="just">
              <a:lnSpc>
                <a:spcPct val="107000"/>
              </a:lnSpc>
              <a:spcAft>
                <a:spcPts val="800"/>
              </a:spcAft>
            </a:pPr>
            <a:r>
              <a:rPr lang="en-GB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 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100" b="1" u="sng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Figure 2:</a:t>
            </a:r>
            <a:r>
              <a:rPr lang="en-GB" sz="11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GB" sz="105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TDMA – Time Division Multiple Access</a:t>
            </a:r>
            <a:endParaRPr lang="fr-FR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45ACFB6-7551-4A6C-8092-91D18D3181A1}"/>
              </a:ext>
            </a:extLst>
          </p:cNvPr>
          <p:cNvSpPr txBox="1"/>
          <p:nvPr/>
        </p:nvSpPr>
        <p:spPr>
          <a:xfrm>
            <a:off x="4330606" y="1564400"/>
            <a:ext cx="458544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>
                <a:latin typeface="Cambria" panose="02040503050406030204" pitchFamily="18" charset="0"/>
                <a:ea typeface="Cambria" panose="02040503050406030204" pitchFamily="18" charset="0"/>
              </a:rPr>
              <a:t>TDMA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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divides a single channel or band into time slots. </a:t>
            </a:r>
          </a:p>
          <a:p>
            <a:pPr algn="just"/>
            <a:endParaRPr lang="en-US" sz="1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sym typeface="Wingdings" panose="05000000000000000000" pitchFamily="2" charset="2"/>
              </a:rPr>
              <a:t> </a:t>
            </a:r>
            <a:r>
              <a:rPr lang="en-US" sz="1400" b="1" dirty="0">
                <a:latin typeface="Cambria" panose="02040503050406030204" pitchFamily="18" charset="0"/>
                <a:ea typeface="Cambria" panose="02040503050406030204" pitchFamily="18" charset="0"/>
              </a:rPr>
              <a:t>slots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 are </a:t>
            </a:r>
            <a:r>
              <a:rPr lang="en-US" sz="1400" b="1" dirty="0">
                <a:latin typeface="Cambria" panose="02040503050406030204" pitchFamily="18" charset="0"/>
                <a:ea typeface="Cambria" panose="02040503050406030204" pitchFamily="18" charset="0"/>
              </a:rPr>
              <a:t>allocated in the beginning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and can sometimes be reallocated.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DD808B8-4105-4399-B2FF-7E5A9DAFEAA3}"/>
              </a:ext>
            </a:extLst>
          </p:cNvPr>
          <p:cNvPicPr/>
          <p:nvPr/>
        </p:nvPicPr>
        <p:blipFill>
          <a:blip r:embed="rId3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48" y="1183340"/>
            <a:ext cx="3463269" cy="241238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C26717-EBB0-40F7-B5BF-77579BAFB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4F80458-CD8F-48AA-B4FF-1D3AB47E77C5}"/>
              </a:ext>
            </a:extLst>
          </p:cNvPr>
          <p:cNvSpPr txBox="1"/>
          <p:nvPr/>
        </p:nvSpPr>
        <p:spPr>
          <a:xfrm>
            <a:off x="65315" y="4856441"/>
            <a:ext cx="6380629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00" dirty="0"/>
              <a:t>Source: </a:t>
            </a:r>
            <a:r>
              <a:rPr lang="fr-FR" sz="500" dirty="0">
                <a:hlinkClick r:id="rId4"/>
              </a:rPr>
              <a:t>https://en.wikipedia.org/wiki/Time-division_multiple_access#/media/File:Tdma-frame-structure.png</a:t>
            </a:r>
            <a:r>
              <a:rPr lang="fr-FR" sz="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682759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3D7870-6D64-40AA-8AEC-CCB736C0D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 Layers for Wireless Sensor Network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AF1567-EB32-4AB2-9ADD-9D59B36F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54741"/>
            <a:ext cx="3217698" cy="22860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3400" dirty="0"/>
              <a:t>General presentations of classic MAC protocols </a:t>
            </a: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D84427A0-3611-4D03-8A02-450D153FCF95}"/>
              </a:ext>
            </a:extLst>
          </p:cNvPr>
          <p:cNvSpPr txBox="1">
            <a:spLocks/>
          </p:cNvSpPr>
          <p:nvPr/>
        </p:nvSpPr>
        <p:spPr>
          <a:xfrm>
            <a:off x="5186645" y="1539996"/>
            <a:ext cx="3551772" cy="2275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sz="12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1EE1CB-2BAD-4F0B-8F19-7DCEBB079412}"/>
              </a:ext>
            </a:extLst>
          </p:cNvPr>
          <p:cNvSpPr txBox="1"/>
          <p:nvPr/>
        </p:nvSpPr>
        <p:spPr>
          <a:xfrm>
            <a:off x="926166" y="2852006"/>
            <a:ext cx="2112869" cy="663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9580" algn="just">
              <a:lnSpc>
                <a:spcPct val="107000"/>
              </a:lnSpc>
              <a:spcAft>
                <a:spcPts val="800"/>
              </a:spcAft>
            </a:pPr>
            <a:r>
              <a:rPr lang="en-GB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 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100" b="1" u="sng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Figure 3:</a:t>
            </a:r>
            <a:r>
              <a:rPr lang="en-GB" sz="11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GB" sz="1100" dirty="0"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</a:t>
            </a:r>
            <a:r>
              <a:rPr lang="en-GB" sz="11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DMA Principle</a:t>
            </a:r>
            <a:endParaRPr lang="fr-FR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900AA26-AE62-4E04-BE90-AB24FB9CD671}"/>
              </a:ext>
            </a:extLst>
          </p:cNvPr>
          <p:cNvSpPr txBox="1"/>
          <p:nvPr/>
        </p:nvSpPr>
        <p:spPr>
          <a:xfrm>
            <a:off x="4572000" y="1585154"/>
            <a:ext cx="4585446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CDMA</a:t>
            </a:r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consists in "spreading the spectrum" by means of a code allocated to each communication. </a:t>
            </a:r>
          </a:p>
          <a:p>
            <a:endParaRPr lang="en-GB" sz="1300" dirty="0">
              <a:latin typeface="Cambria" panose="02040503050406030204" pitchFamily="18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The </a:t>
            </a: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receiver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 uses this same code to demodulate the signal it receives and extract the useful information. </a:t>
            </a:r>
          </a:p>
        </p:txBody>
      </p:sp>
      <p:pic>
        <p:nvPicPr>
          <p:cNvPr id="13" name="Image 12" descr="Code-division multiple access - Wikipedia">
            <a:extLst>
              <a:ext uri="{FF2B5EF4-FFF2-40B4-BE49-F238E27FC236}">
                <a16:creationId xmlns:a16="http://schemas.microsoft.com/office/drawing/2014/main" id="{D2D2A577-01C6-4923-B842-56623F929F3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43" y="1386045"/>
            <a:ext cx="4395041" cy="183098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C14B4695-1CDF-4404-B534-37C5BA426FBC}"/>
              </a:ext>
            </a:extLst>
          </p:cNvPr>
          <p:cNvSpPr txBox="1"/>
          <p:nvPr/>
        </p:nvSpPr>
        <p:spPr>
          <a:xfrm>
            <a:off x="275664" y="4006014"/>
            <a:ext cx="8868336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3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a hindrance for WSNs</a:t>
            </a:r>
          </a:p>
          <a:p>
            <a:endParaRPr lang="en-GB" sz="1300" dirty="0">
              <a:latin typeface="Cambria" panose="02040503050406030204" pitchFamily="18" charset="0"/>
              <a:ea typeface="Cambria" panose="02040503050406030204" pitchFamily="18" charset="0"/>
              <a:cs typeface="Calibri" panose="020F0502020204030204" pitchFamily="34" charset="0"/>
            </a:endParaRPr>
          </a:p>
          <a:p>
            <a:r>
              <a:rPr lang="en-GB" sz="1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3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every transceiver requires complex electronics  </a:t>
            </a:r>
            <a:r>
              <a:rPr lang="en-GB" sz="13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3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difficult to implement it on WSNs. </a:t>
            </a:r>
            <a:endParaRPr lang="en-US" sz="13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207C6AD-FDF4-49DF-BE28-E836DE328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BFF9985-3C56-4EF1-8DCE-92930286547D}"/>
              </a:ext>
            </a:extLst>
          </p:cNvPr>
          <p:cNvSpPr txBox="1"/>
          <p:nvPr/>
        </p:nvSpPr>
        <p:spPr>
          <a:xfrm>
            <a:off x="65315" y="4856441"/>
            <a:ext cx="6380629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500" dirty="0"/>
              <a:t>Source: </a:t>
            </a:r>
            <a:r>
              <a:rPr lang="fr-FR" sz="500" dirty="0">
                <a:hlinkClick r:id="rId4"/>
              </a:rPr>
              <a:t>https://en.wikipedia.org/wiki/File:Generation_of_CDMA.svg</a:t>
            </a:r>
            <a:r>
              <a:rPr lang="fr-FR" sz="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712522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3D7870-6D64-40AA-8AEC-CCB736C0D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 Layers for Wireless Sensor Network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AF1567-EB32-4AB2-9ADD-9D59B36F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54741"/>
            <a:ext cx="3217698" cy="22860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US" sz="3400" dirty="0"/>
              <a:t>General presentations of classic MAC protocols </a:t>
            </a: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D84427A0-3611-4D03-8A02-450D153FCF95}"/>
              </a:ext>
            </a:extLst>
          </p:cNvPr>
          <p:cNvSpPr txBox="1">
            <a:spLocks/>
          </p:cNvSpPr>
          <p:nvPr/>
        </p:nvSpPr>
        <p:spPr>
          <a:xfrm>
            <a:off x="5186645" y="1539996"/>
            <a:ext cx="3551772" cy="2275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sz="12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F1EE1CB-2BAD-4F0B-8F19-7DCEBB079412}"/>
              </a:ext>
            </a:extLst>
          </p:cNvPr>
          <p:cNvSpPr txBox="1"/>
          <p:nvPr/>
        </p:nvSpPr>
        <p:spPr>
          <a:xfrm>
            <a:off x="2859183" y="3385866"/>
            <a:ext cx="1574986" cy="8444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9580" algn="just">
              <a:lnSpc>
                <a:spcPct val="107000"/>
              </a:lnSpc>
              <a:spcAft>
                <a:spcPts val="800"/>
              </a:spcAft>
            </a:pPr>
            <a:r>
              <a:rPr lang="en-GB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 </a:t>
            </a:r>
            <a:endParaRPr lang="fr-FR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100" b="1" u="sng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Figure 4:</a:t>
            </a:r>
            <a:r>
              <a:rPr lang="en-GB" sz="11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GB" sz="1100" dirty="0"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</a:t>
            </a:r>
            <a:r>
              <a:rPr lang="en-GB" sz="11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SMA/CA Principle</a:t>
            </a:r>
            <a:endParaRPr lang="fr-FR" sz="105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296EA11-F7A2-43B4-A5E4-D560242972C6}"/>
              </a:ext>
            </a:extLst>
          </p:cNvPr>
          <p:cNvSpPr txBox="1"/>
          <p:nvPr/>
        </p:nvSpPr>
        <p:spPr>
          <a:xfrm>
            <a:off x="4608868" y="1340827"/>
            <a:ext cx="4434168" cy="1892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CSMA</a:t>
            </a:r>
            <a:r>
              <a:rPr lang="en-GB" sz="13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 is a MAC protocol that senses the state of the shared channel to prevent or recover data packets from a collision. </a:t>
            </a:r>
          </a:p>
          <a:p>
            <a:endParaRPr lang="en-US" sz="13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In CSMA CA, whenever </a:t>
            </a: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a station 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sends a data frame to a channel, </a:t>
            </a: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it checks whether it is in use</a:t>
            </a: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</a:p>
          <a:p>
            <a:endParaRPr lang="en-US" sz="13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latin typeface="Cambria" panose="02040503050406030204" pitchFamily="18" charset="0"/>
                <a:ea typeface="Cambria" panose="02040503050406030204" pitchFamily="18" charset="0"/>
              </a:rPr>
              <a:t>If the shared </a:t>
            </a:r>
            <a:r>
              <a:rPr lang="en-US" sz="1300" b="1" dirty="0">
                <a:latin typeface="Cambria" panose="02040503050406030204" pitchFamily="18" charset="0"/>
                <a:ea typeface="Cambria" panose="02040503050406030204" pitchFamily="18" charset="0"/>
              </a:rPr>
              <a:t>channel is busy, the station waits until the channel enters idle mode.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22C0615-EC43-45EC-9A06-9F0E19336537}"/>
              </a:ext>
            </a:extLst>
          </p:cNvPr>
          <p:cNvSpPr txBox="1"/>
          <p:nvPr/>
        </p:nvSpPr>
        <p:spPr>
          <a:xfrm>
            <a:off x="107576" y="4421431"/>
            <a:ext cx="460225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Here is the sequence diagram that shows </a:t>
            </a:r>
            <a:r>
              <a:rPr lang="en-GB" sz="1300" b="1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how a device accesses the communication channel.</a:t>
            </a:r>
            <a:endParaRPr lang="en-US" sz="1300" b="1" dirty="0"/>
          </a:p>
        </p:txBody>
      </p:sp>
      <p:pic>
        <p:nvPicPr>
          <p:cNvPr id="16" name="Image 15" descr="RtS/CtS handshake with active CSMA/CA mechanism. | Download Scientific  Diagram">
            <a:extLst>
              <a:ext uri="{FF2B5EF4-FFF2-40B4-BE49-F238E27FC236}">
                <a16:creationId xmlns:a16="http://schemas.microsoft.com/office/drawing/2014/main" id="{EDA16A9B-F8DB-44C6-83AF-82414C73D22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76" y="1340827"/>
            <a:ext cx="2783804" cy="279924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3B2A23B-89C8-4DC4-803E-0BDB314E1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5183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2237</Words>
  <Application>Microsoft Office PowerPoint</Application>
  <PresentationFormat>Affichage à l'écran (16:9)</PresentationFormat>
  <Paragraphs>270</Paragraphs>
  <Slides>18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Cambria</vt:lpstr>
      <vt:lpstr>Wingdings</vt:lpstr>
      <vt:lpstr>Office Theme</vt:lpstr>
      <vt:lpstr>MAC Layer for  Wireless Sensor Network  </vt:lpstr>
      <vt:lpstr>Contents</vt:lpstr>
      <vt:lpstr>Introduction</vt:lpstr>
      <vt:lpstr> MAC Layer : generalities </vt:lpstr>
      <vt:lpstr>MAC Layers for Wireless Sensor Network </vt:lpstr>
      <vt:lpstr>MAC Layers for Wireless Sensor Network </vt:lpstr>
      <vt:lpstr>MAC Layers for Wireless Sensor Network </vt:lpstr>
      <vt:lpstr>MAC Layers for Wireless Sensor Network </vt:lpstr>
      <vt:lpstr>MAC Layers for Wireless Sensor Network </vt:lpstr>
      <vt:lpstr>MAC Layers for Wireless Sensor Network </vt:lpstr>
      <vt:lpstr>MAC Layers for Wireless Sensor Network </vt:lpstr>
      <vt:lpstr>MAC Layers for Wireless Sensor Network </vt:lpstr>
      <vt:lpstr>MAC Layers for Wireless Sensor Network </vt:lpstr>
      <vt:lpstr>MAC Layers for Wireless Sensor Network </vt:lpstr>
      <vt:lpstr>MAC Layers for Wireless Sensor Network </vt:lpstr>
      <vt:lpstr>MAC Layers for Wireless Sensor Network </vt:lpstr>
      <vt:lpstr>Comparative of existing MAC layers deployed for WSN  </vt:lpstr>
      <vt:lpstr>Conclusion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2021-11-21T14:00:01Z</dcterms:modified>
</cp:coreProperties>
</file>